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66"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89" autoAdjust="0"/>
    <p:restoredTop sz="94660"/>
  </p:normalViewPr>
  <p:slideViewPr>
    <p:cSldViewPr snapToGrid="0">
      <p:cViewPr varScale="1">
        <p:scale>
          <a:sx n="105" d="100"/>
          <a:sy n="105" d="100"/>
        </p:scale>
        <p:origin x="66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rma Flores" userId="58c6940c78c3e69d" providerId="LiveId" clId="{179FE743-1BB8-4BDA-A000-2F972502A098}"/>
    <pc:docChg chg="custSel modSld">
      <pc:chgData name="Irma Flores" userId="58c6940c78c3e69d" providerId="LiveId" clId="{179FE743-1BB8-4BDA-A000-2F972502A098}" dt="2026-02-28T23:50:13.900" v="17" actId="20577"/>
      <pc:docMkLst>
        <pc:docMk/>
      </pc:docMkLst>
      <pc:sldChg chg="modSp mod">
        <pc:chgData name="Irma Flores" userId="58c6940c78c3e69d" providerId="LiveId" clId="{179FE743-1BB8-4BDA-A000-2F972502A098}" dt="2026-02-28T23:50:13.900" v="17" actId="20577"/>
        <pc:sldMkLst>
          <pc:docMk/>
          <pc:sldMk cId="2326656967" sldId="258"/>
        </pc:sldMkLst>
        <pc:spChg chg="mod">
          <ac:chgData name="Irma Flores" userId="58c6940c78c3e69d" providerId="LiveId" clId="{179FE743-1BB8-4BDA-A000-2F972502A098}" dt="2026-02-28T23:50:13.900" v="17" actId="20577"/>
          <ac:spMkLst>
            <pc:docMk/>
            <pc:sldMk cId="2326656967" sldId="258"/>
            <ac:spMk id="3" creationId="{4FCAD149-19E1-E987-8F9E-2C06F50950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FCBCB-4A38-43A4-97A5-F34D09A04095}" type="datetimeFigureOut">
              <a:rPr lang="en-US" smtClean="0"/>
              <a:t>2/28/2026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BCDCA2-EC78-46AD-8C76-7F27B5564935}" type="slidenum">
              <a:rPr lang="en-US" smtClean="0"/>
              <a:t>‹#›</a:t>
            </a:fld>
            <a:endParaRPr lang="en-US"/>
          </a:p>
        </p:txBody>
      </p:sp>
    </p:spTree>
    <p:extLst>
      <p:ext uri="{BB962C8B-B14F-4D97-AF65-F5344CB8AC3E}">
        <p14:creationId xmlns:p14="http://schemas.microsoft.com/office/powerpoint/2010/main" val="3946611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a:t>
            </a:r>
            <a:r>
              <a:rPr lang="en-US" dirty="0" err="1"/>
              <a:t>additiona</a:t>
            </a:r>
            <a:endParaRPr lang="en-US" dirty="0"/>
          </a:p>
        </p:txBody>
      </p:sp>
      <p:sp>
        <p:nvSpPr>
          <p:cNvPr id="4" name="Slide Number Placeholder 3"/>
          <p:cNvSpPr>
            <a:spLocks noGrp="1"/>
          </p:cNvSpPr>
          <p:nvPr>
            <p:ph type="sldNum" sz="quarter" idx="5"/>
          </p:nvPr>
        </p:nvSpPr>
        <p:spPr/>
        <p:txBody>
          <a:bodyPr/>
          <a:lstStyle/>
          <a:p>
            <a:fld id="{1DBCDCA2-EC78-46AD-8C76-7F27B5564935}" type="slidenum">
              <a:rPr lang="en-US" smtClean="0"/>
              <a:t>11</a:t>
            </a:fld>
            <a:endParaRPr lang="en-US"/>
          </a:p>
        </p:txBody>
      </p:sp>
    </p:spTree>
    <p:extLst>
      <p:ext uri="{BB962C8B-B14F-4D97-AF65-F5344CB8AC3E}">
        <p14:creationId xmlns:p14="http://schemas.microsoft.com/office/powerpoint/2010/main" val="2661766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4584A-D59A-9DE5-C9F8-1106F1CC02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EC9BEB-CB91-CB6D-BCA3-48A6B1406A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272D72-12BC-4568-0B20-36A9CEF3B151}"/>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B56002D5-A0EA-5EC6-4A0B-1DF704183A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7A5BE-FC9E-96B5-CACA-226B23F083B2}"/>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1916243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88014-6C49-CE4D-175F-6CB43E1212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527B8C-D175-53FD-437F-334218AF2F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35193E-0258-4072-7D4F-43FDC144C366}"/>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D15EFEDE-04B7-45C7-6F2B-EFEBC50426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E0832-39AD-5F51-14C6-6150807F83CE}"/>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723059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E692F4-CACE-BA84-D228-11DBA1236B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4C8057-7315-F032-2560-F80E1DD738B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A52643-56BF-676A-60B2-753988E29BE3}"/>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990476F2-0AE9-0CEE-C949-0397301623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DE2494-019B-7255-5A22-93F699C92AC9}"/>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1820908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81A7A-0793-E8F6-F1E4-FFD6EB93ED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F09E9-5BD3-20E2-DEFB-2A233D4887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A97E9B-7924-AC7E-487B-5534E819B3DC}"/>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515F4D86-A1E0-3BEA-0C63-A0F485A7D6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6EFD46-7AC3-10E2-C865-D8A884004FD6}"/>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2971764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0869-BD02-F83A-4E7A-BB3371EB52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3141620-7F83-8FB2-0080-CACCFA8E20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BE8A2E-5B7C-2989-DC3F-379B4E0D997E}"/>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24291CA3-99FC-A97C-3800-314B05146B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475A24-7BD4-AA81-8B4F-35A774E3AA35}"/>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338801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8B0B1-9F7B-DC25-D078-69311B2374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5EB173-A7B1-A6FC-F931-C546D5C083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60B1F9-03BC-1ECA-FBEC-2F15408E8D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1D83E7-50C1-B698-6F66-B8A2DACA32FB}"/>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6" name="Footer Placeholder 5">
            <a:extLst>
              <a:ext uri="{FF2B5EF4-FFF2-40B4-BE49-F238E27FC236}">
                <a16:creationId xmlns:a16="http://schemas.microsoft.com/office/drawing/2014/main" id="{1B1DC1D4-0F17-A5A5-FDD8-30E19F264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4F1074-CE15-8CEE-091D-FAF9725EF299}"/>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4264870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EBA22-9AED-77CB-5162-BB3F35008A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2C8367-0CE4-04F7-73AD-68D412CF2D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F95B5D-F94A-1C4C-DDE3-48C429C5EB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85755C-9E34-9399-943E-81D0AAA2B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D60353-4AD8-3E33-E7F7-F152967444E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C31CC1-498B-B908-0EAB-9C2ACCAB3D12}"/>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8" name="Footer Placeholder 7">
            <a:extLst>
              <a:ext uri="{FF2B5EF4-FFF2-40B4-BE49-F238E27FC236}">
                <a16:creationId xmlns:a16="http://schemas.microsoft.com/office/drawing/2014/main" id="{A0C77CFD-50B5-829B-765F-40320BEC25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B42D49D-5A63-090F-C3B0-6568213D983B}"/>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434710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A80B8-1B0F-78E2-F934-C0E293D096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922317-CC9E-7C71-CCBF-C1220378F41C}"/>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4" name="Footer Placeholder 3">
            <a:extLst>
              <a:ext uri="{FF2B5EF4-FFF2-40B4-BE49-F238E27FC236}">
                <a16:creationId xmlns:a16="http://schemas.microsoft.com/office/drawing/2014/main" id="{1E88D8BA-E6F0-99B3-C24F-E9BFB892E5E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42E78-1AF7-2CAB-C990-FBF86C3767A2}"/>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745096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92313A-390C-C2A1-11C5-32D4D60EAD9D}"/>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3" name="Footer Placeholder 2">
            <a:extLst>
              <a:ext uri="{FF2B5EF4-FFF2-40B4-BE49-F238E27FC236}">
                <a16:creationId xmlns:a16="http://schemas.microsoft.com/office/drawing/2014/main" id="{DBF87321-4A39-F80C-C91D-ED2DB8BA86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111037-3383-47CE-5E6C-C1D0FDF62162}"/>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313368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76DF4-59C8-6498-68BE-10363238F9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EB8B4C6-AD6D-508C-0371-B9330C9511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4297A8-15D6-B6B3-B583-918FC388C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B37F2F-E0F1-9474-D703-4FA7F58C999F}"/>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6" name="Footer Placeholder 5">
            <a:extLst>
              <a:ext uri="{FF2B5EF4-FFF2-40B4-BE49-F238E27FC236}">
                <a16:creationId xmlns:a16="http://schemas.microsoft.com/office/drawing/2014/main" id="{AC9AFD8F-5E54-EAF1-656C-C9620DAE82F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401E81-EA98-F4D9-A82A-DE008F2733A7}"/>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2758277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8DC0D-2C1C-272E-C781-CEE7276F2E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15E0DA-2C6B-1F9A-7BC7-47BC012E9C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40A4B1-83B4-B0FA-187C-831F5BE0D4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7A3255-02A4-4529-FCA6-D0C3188BCAF8}"/>
              </a:ext>
            </a:extLst>
          </p:cNvPr>
          <p:cNvSpPr>
            <a:spLocks noGrp="1"/>
          </p:cNvSpPr>
          <p:nvPr>
            <p:ph type="dt" sz="half" idx="10"/>
          </p:nvPr>
        </p:nvSpPr>
        <p:spPr/>
        <p:txBody>
          <a:bodyPr/>
          <a:lstStyle/>
          <a:p>
            <a:fld id="{68FDECD0-72D5-4ECB-96C8-2243C07F699B}" type="datetimeFigureOut">
              <a:rPr lang="en-US" smtClean="0"/>
              <a:t>2/28/2026</a:t>
            </a:fld>
            <a:endParaRPr lang="en-US"/>
          </a:p>
        </p:txBody>
      </p:sp>
      <p:sp>
        <p:nvSpPr>
          <p:cNvPr id="6" name="Footer Placeholder 5">
            <a:extLst>
              <a:ext uri="{FF2B5EF4-FFF2-40B4-BE49-F238E27FC236}">
                <a16:creationId xmlns:a16="http://schemas.microsoft.com/office/drawing/2014/main" id="{07CCA5DD-1301-1C25-696D-F87238C2B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92E2E2-2266-D89A-5615-B6A3A3C0A450}"/>
              </a:ext>
            </a:extLst>
          </p:cNvPr>
          <p:cNvSpPr>
            <a:spLocks noGrp="1"/>
          </p:cNvSpPr>
          <p:nvPr>
            <p:ph type="sldNum" sz="quarter" idx="12"/>
          </p:nvPr>
        </p:nvSpPr>
        <p:spPr/>
        <p:txBody>
          <a:bodyPr/>
          <a:lstStyle/>
          <a:p>
            <a:fld id="{D7C1121E-30F4-4F78-87DE-0F368A5FB9B1}" type="slidenum">
              <a:rPr lang="en-US" smtClean="0"/>
              <a:t>‹#›</a:t>
            </a:fld>
            <a:endParaRPr lang="en-US"/>
          </a:p>
        </p:txBody>
      </p:sp>
    </p:spTree>
    <p:extLst>
      <p:ext uri="{BB962C8B-B14F-4D97-AF65-F5344CB8AC3E}">
        <p14:creationId xmlns:p14="http://schemas.microsoft.com/office/powerpoint/2010/main" val="1688653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D3C904-A72B-94A0-92BD-7EFEFA3C3D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7EAD730-E118-5305-F373-E665870DEE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53DA6D-BBD9-4004-61DB-E0015F464D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FDECD0-72D5-4ECB-96C8-2243C07F699B}" type="datetimeFigureOut">
              <a:rPr lang="en-US" smtClean="0"/>
              <a:t>2/28/2026</a:t>
            </a:fld>
            <a:endParaRPr lang="en-US"/>
          </a:p>
        </p:txBody>
      </p:sp>
      <p:sp>
        <p:nvSpPr>
          <p:cNvPr id="5" name="Footer Placeholder 4">
            <a:extLst>
              <a:ext uri="{FF2B5EF4-FFF2-40B4-BE49-F238E27FC236}">
                <a16:creationId xmlns:a16="http://schemas.microsoft.com/office/drawing/2014/main" id="{358AD468-A909-7A95-8562-2C1E7678B5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994A08-5410-ED92-EF7B-8EA72E218F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1121E-30F4-4F78-87DE-0F368A5FB9B1}" type="slidenum">
              <a:rPr lang="en-US" smtClean="0"/>
              <a:t>‹#›</a:t>
            </a:fld>
            <a:endParaRPr lang="en-US"/>
          </a:p>
        </p:txBody>
      </p:sp>
    </p:spTree>
    <p:extLst>
      <p:ext uri="{BB962C8B-B14F-4D97-AF65-F5344CB8AC3E}">
        <p14:creationId xmlns:p14="http://schemas.microsoft.com/office/powerpoint/2010/main" val="2607680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audatosimovement.org/news/road-to-2025-the-movements-synodal-journey/" TargetMode="External"/><Relationship Id="rId2" Type="http://schemas.openxmlformats.org/officeDocument/2006/relationships/hyperlink" Target="https://laudatosimovement.org/news/living-synodality-as-the-laudato-si-move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D5014-D07B-01C1-0FA2-AB712FE5F5D9}"/>
              </a:ext>
            </a:extLst>
          </p:cNvPr>
          <p:cNvSpPr>
            <a:spLocks noGrp="1"/>
          </p:cNvSpPr>
          <p:nvPr>
            <p:ph type="ctrTitle"/>
          </p:nvPr>
        </p:nvSpPr>
        <p:spPr/>
        <p:txBody>
          <a:bodyPr/>
          <a:lstStyle/>
          <a:p>
            <a:r>
              <a:rPr lang="en-US" dirty="0"/>
              <a:t>Archdiocese of San Antonio</a:t>
            </a:r>
          </a:p>
        </p:txBody>
      </p:sp>
      <p:sp>
        <p:nvSpPr>
          <p:cNvPr id="3" name="Subtitle 2">
            <a:extLst>
              <a:ext uri="{FF2B5EF4-FFF2-40B4-BE49-F238E27FC236}">
                <a16:creationId xmlns:a16="http://schemas.microsoft.com/office/drawing/2014/main" id="{CEDF87DC-F831-A1F0-9257-7CA90550ED25}"/>
              </a:ext>
            </a:extLst>
          </p:cNvPr>
          <p:cNvSpPr>
            <a:spLocks noGrp="1"/>
          </p:cNvSpPr>
          <p:nvPr>
            <p:ph type="subTitle" idx="1"/>
          </p:nvPr>
        </p:nvSpPr>
        <p:spPr/>
        <p:txBody>
          <a:bodyPr>
            <a:normAutofit lnSpcReduction="10000"/>
          </a:bodyPr>
          <a:lstStyle/>
          <a:p>
            <a:r>
              <a:rPr lang="en-US" dirty="0"/>
              <a:t>Laudato </a:t>
            </a:r>
            <a:r>
              <a:rPr lang="en-US" i="1" dirty="0"/>
              <a:t>Si</a:t>
            </a:r>
            <a:r>
              <a:rPr lang="en-US" dirty="0"/>
              <a:t>’ Platform</a:t>
            </a:r>
          </a:p>
          <a:p>
            <a:r>
              <a:rPr lang="en-US" dirty="0"/>
              <a:t>St. Luke Catholic Church</a:t>
            </a:r>
          </a:p>
          <a:p>
            <a:r>
              <a:rPr lang="en-US" dirty="0"/>
              <a:t>4603 Manitou</a:t>
            </a:r>
          </a:p>
          <a:p>
            <a:r>
              <a:rPr lang="en-US" dirty="0"/>
              <a:t>San Antonio, Texas 78228</a:t>
            </a:r>
          </a:p>
        </p:txBody>
      </p:sp>
    </p:spTree>
    <p:extLst>
      <p:ext uri="{BB962C8B-B14F-4D97-AF65-F5344CB8AC3E}">
        <p14:creationId xmlns:p14="http://schemas.microsoft.com/office/powerpoint/2010/main" val="21002985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E6F1E-A469-13E5-7FBA-31663916BF4D}"/>
              </a:ext>
            </a:extLst>
          </p:cNvPr>
          <p:cNvSpPr>
            <a:spLocks noGrp="1"/>
          </p:cNvSpPr>
          <p:nvPr>
            <p:ph type="title"/>
          </p:nvPr>
        </p:nvSpPr>
        <p:spPr/>
        <p:txBody>
          <a:bodyPr/>
          <a:lstStyle/>
          <a:p>
            <a:r>
              <a:rPr lang="en-US" dirty="0"/>
              <a:t>Ecological spirituality</a:t>
            </a:r>
          </a:p>
        </p:txBody>
      </p:sp>
      <p:sp>
        <p:nvSpPr>
          <p:cNvPr id="3" name="Content Placeholder 2">
            <a:extLst>
              <a:ext uri="{FF2B5EF4-FFF2-40B4-BE49-F238E27FC236}">
                <a16:creationId xmlns:a16="http://schemas.microsoft.com/office/drawing/2014/main" id="{C0B06760-144A-C8AB-1B1C-88886057B17C}"/>
              </a:ext>
            </a:extLst>
          </p:cNvPr>
          <p:cNvSpPr>
            <a:spLocks noGrp="1"/>
          </p:cNvSpPr>
          <p:nvPr>
            <p:ph idx="1"/>
          </p:nvPr>
        </p:nvSpPr>
        <p:spPr/>
        <p:txBody>
          <a:bodyPr>
            <a:normAutofit fontScale="92500" lnSpcReduction="20000"/>
          </a:bodyPr>
          <a:lstStyle/>
          <a:p>
            <a:r>
              <a:rPr lang="en-US" dirty="0"/>
              <a:t>Merging the love of God with care for creation, viewing the Earth not just as merely a resource, but as a sister and a gift. It includes recognizing God's presence in all things, fostering compassion for the poor and vulnerable, and adopting sustainable, less consumerist </a:t>
            </a:r>
            <a:r>
              <a:rPr lang="en-US" dirty="0" err="1"/>
              <a:t>ic</a:t>
            </a:r>
            <a:r>
              <a:rPr lang="en-US" dirty="0"/>
              <a:t> lifestyles. </a:t>
            </a:r>
          </a:p>
          <a:p>
            <a:r>
              <a:rPr lang="en-US" dirty="0"/>
              <a:t>Actions in progress</a:t>
            </a:r>
          </a:p>
          <a:p>
            <a:pPr lvl="1"/>
            <a:r>
              <a:rPr lang="en-US" dirty="0"/>
              <a:t>Formation of the Social Justice for Hope Ministry</a:t>
            </a:r>
          </a:p>
          <a:p>
            <a:r>
              <a:rPr lang="en-US" dirty="0"/>
              <a:t>Future Plans</a:t>
            </a:r>
          </a:p>
          <a:p>
            <a:pPr lvl="1"/>
            <a:r>
              <a:rPr lang="en-US" dirty="0"/>
              <a:t>Supporting ministries in their goals of reaching the vulnerable in our community and providing effective, empathetic assistance </a:t>
            </a:r>
          </a:p>
          <a:p>
            <a:pPr lvl="1"/>
            <a:r>
              <a:rPr lang="en-US" dirty="0"/>
              <a:t>Offer education on sustainable lifestyle choices for the individual and the Parish</a:t>
            </a:r>
          </a:p>
          <a:p>
            <a:pPr lvl="1"/>
            <a:r>
              <a:rPr lang="en-US" dirty="0"/>
              <a:t>Meet with all Parish ministries to explore how they can be supported in achieving the goals of Laudato </a:t>
            </a:r>
            <a:r>
              <a:rPr lang="en-US" i="1" dirty="0"/>
              <a:t>Si</a:t>
            </a:r>
            <a:r>
              <a:rPr lang="en-US" dirty="0"/>
              <a:t>’ and their goals</a:t>
            </a:r>
          </a:p>
          <a:p>
            <a:pPr lvl="1"/>
            <a:r>
              <a:rPr lang="en-US" dirty="0"/>
              <a:t>Promote understanding of Catholic Social Justice teachings</a:t>
            </a:r>
          </a:p>
        </p:txBody>
      </p:sp>
    </p:spTree>
    <p:extLst>
      <p:ext uri="{BB962C8B-B14F-4D97-AF65-F5344CB8AC3E}">
        <p14:creationId xmlns:p14="http://schemas.microsoft.com/office/powerpoint/2010/main" val="1740586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4A217-3F73-9DE1-8A38-70AF145B548E}"/>
              </a:ext>
            </a:extLst>
          </p:cNvPr>
          <p:cNvSpPr>
            <a:spLocks noGrp="1"/>
          </p:cNvSpPr>
          <p:nvPr>
            <p:ph type="title"/>
          </p:nvPr>
        </p:nvSpPr>
        <p:spPr/>
        <p:txBody>
          <a:bodyPr/>
          <a:lstStyle/>
          <a:p>
            <a:r>
              <a:rPr lang="en-US" dirty="0"/>
              <a:t>Community Resilience</a:t>
            </a:r>
          </a:p>
        </p:txBody>
      </p:sp>
      <p:sp>
        <p:nvSpPr>
          <p:cNvPr id="3" name="Content Placeholder 2">
            <a:extLst>
              <a:ext uri="{FF2B5EF4-FFF2-40B4-BE49-F238E27FC236}">
                <a16:creationId xmlns:a16="http://schemas.microsoft.com/office/drawing/2014/main" id="{2AC73FDE-746B-0A8F-3560-3CDAF8A0CC7B}"/>
              </a:ext>
            </a:extLst>
          </p:cNvPr>
          <p:cNvSpPr>
            <a:spLocks noGrp="1"/>
          </p:cNvSpPr>
          <p:nvPr>
            <p:ph idx="1"/>
          </p:nvPr>
        </p:nvSpPr>
        <p:spPr/>
        <p:txBody>
          <a:bodyPr>
            <a:normAutofit fontScale="92500" lnSpcReduction="20000"/>
          </a:bodyPr>
          <a:lstStyle/>
          <a:p>
            <a:r>
              <a:rPr lang="en-US" dirty="0"/>
              <a:t>It emphasizes fostering a "culture of care," enabling communities to adapt to ecological disruptions like climate change while supporting the vulnerable. </a:t>
            </a:r>
          </a:p>
          <a:p>
            <a:r>
              <a:rPr lang="en-US" dirty="0"/>
              <a:t>Actions in Progress</a:t>
            </a:r>
          </a:p>
          <a:p>
            <a:pPr lvl="1"/>
            <a:r>
              <a:rPr lang="en-US" dirty="0"/>
              <a:t>The implementation of the Social Justice for Hope Ministry</a:t>
            </a:r>
          </a:p>
          <a:p>
            <a:pPr lvl="1"/>
            <a:r>
              <a:rPr lang="en-US" dirty="0"/>
              <a:t>Reading and discussing the encyclical Laudato </a:t>
            </a:r>
            <a:r>
              <a:rPr lang="en-US" i="1" dirty="0"/>
              <a:t>Si</a:t>
            </a:r>
            <a:r>
              <a:rPr lang="en-US" dirty="0"/>
              <a:t>’ through JustFaith Ministry classes</a:t>
            </a:r>
          </a:p>
          <a:p>
            <a:pPr lvl="1"/>
            <a:r>
              <a:rPr lang="en-US" dirty="0"/>
              <a:t>Plan to offer Sacred Air in the Spring of 2026</a:t>
            </a:r>
          </a:p>
          <a:p>
            <a:pPr lvl="1"/>
            <a:r>
              <a:rPr lang="en-US" dirty="0"/>
              <a:t>Held the first annual Resource Fair in July of 2025</a:t>
            </a:r>
          </a:p>
          <a:p>
            <a:r>
              <a:rPr lang="en-US" dirty="0"/>
              <a:t>Actions for the future</a:t>
            </a:r>
          </a:p>
          <a:p>
            <a:pPr lvl="1"/>
            <a:r>
              <a:rPr lang="en-US" dirty="0"/>
              <a:t>Add a medical component to the next resource fair</a:t>
            </a:r>
          </a:p>
          <a:p>
            <a:pPr lvl="1"/>
            <a:r>
              <a:rPr lang="en-US" dirty="0"/>
              <a:t>Meet with Parish ministries to explore how to better interface and support them in their efforts</a:t>
            </a:r>
          </a:p>
          <a:p>
            <a:pPr lvl="1"/>
            <a:r>
              <a:rPr lang="en-US" dirty="0"/>
              <a:t>Add additional educational programs in Spanish and English</a:t>
            </a:r>
          </a:p>
          <a:p>
            <a:pPr marL="457200" lvl="1" indent="0">
              <a:buNone/>
            </a:pPr>
            <a:endParaRPr lang="en-US" dirty="0"/>
          </a:p>
        </p:txBody>
      </p:sp>
    </p:spTree>
    <p:extLst>
      <p:ext uri="{BB962C8B-B14F-4D97-AF65-F5344CB8AC3E}">
        <p14:creationId xmlns:p14="http://schemas.microsoft.com/office/powerpoint/2010/main" val="2243410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4152F-76C8-39E7-1C26-CA02EEAA2412}"/>
              </a:ext>
            </a:extLst>
          </p:cNvPr>
          <p:cNvSpPr>
            <a:spLocks noGrp="1"/>
          </p:cNvSpPr>
          <p:nvPr>
            <p:ph type="title"/>
          </p:nvPr>
        </p:nvSpPr>
        <p:spPr/>
        <p:txBody>
          <a:bodyPr/>
          <a:lstStyle/>
          <a:p>
            <a:r>
              <a:rPr lang="en-US" dirty="0"/>
              <a:t>Brief overview</a:t>
            </a:r>
          </a:p>
        </p:txBody>
      </p:sp>
      <p:sp>
        <p:nvSpPr>
          <p:cNvPr id="3" name="Content Placeholder 2">
            <a:extLst>
              <a:ext uri="{FF2B5EF4-FFF2-40B4-BE49-F238E27FC236}">
                <a16:creationId xmlns:a16="http://schemas.microsoft.com/office/drawing/2014/main" id="{FD8FA90D-55C3-2A53-DE21-F2BDB425692F}"/>
              </a:ext>
            </a:extLst>
          </p:cNvPr>
          <p:cNvSpPr>
            <a:spLocks noGrp="1"/>
          </p:cNvSpPr>
          <p:nvPr>
            <p:ph idx="1"/>
          </p:nvPr>
        </p:nvSpPr>
        <p:spPr/>
        <p:txBody>
          <a:bodyPr>
            <a:normAutofit fontScale="85000" lnSpcReduction="20000"/>
          </a:bodyPr>
          <a:lstStyle/>
          <a:p>
            <a:pPr marL="0" indent="0" fontAlgn="base">
              <a:buNone/>
            </a:pPr>
            <a:endParaRPr lang="en-US" dirty="0"/>
          </a:p>
          <a:p>
            <a:r>
              <a:rPr lang="en-US" dirty="0"/>
              <a:t>The Archdiocese of San Antonio has long endeavored to walk alongside the poor and most abandoned in our community. </a:t>
            </a:r>
          </a:p>
          <a:p>
            <a:r>
              <a:rPr lang="en-US" dirty="0"/>
              <a:t>In response to an invitation from Pope Francis, the archdiocese announced on July 26, 2024 its commitment to join the international </a:t>
            </a:r>
            <a:r>
              <a:rPr lang="en-US" i="1" dirty="0"/>
              <a:t>Laudato Si</a:t>
            </a:r>
            <a:r>
              <a:rPr lang="en-US" dirty="0"/>
              <a:t>’ Action Platform, which originates from the 2015 encyclical from the Holy Father on Care for Our Common Home.</a:t>
            </a:r>
          </a:p>
          <a:p>
            <a:r>
              <a:rPr lang="en-US" dirty="0"/>
              <a:t>A plan will be developed in a synodal style of discernment to address seven goals, which include: </a:t>
            </a:r>
          </a:p>
          <a:p>
            <a:r>
              <a:rPr lang="en-US" dirty="0"/>
              <a:t>Response to the Cry of the Earth, Response to the Cry of the Poor, Ecological Economics, Adoption of Sustainable Lifestyles, Ecological Education, Ecological Spirituality, and Community Resilience and Empowerment. </a:t>
            </a:r>
          </a:p>
          <a:p>
            <a:r>
              <a:rPr lang="en-US" dirty="0"/>
              <a:t>“Everyone’s talents and involvement are needed,” the pontiff stated in </a:t>
            </a:r>
            <a:r>
              <a:rPr lang="en-US" i="1" dirty="0"/>
              <a:t>Laudato Si</a:t>
            </a:r>
            <a:r>
              <a:rPr lang="en-US" dirty="0"/>
              <a:t>’.</a:t>
            </a:r>
          </a:p>
          <a:p>
            <a:endParaRPr lang="en-US" dirty="0"/>
          </a:p>
        </p:txBody>
      </p:sp>
    </p:spTree>
    <p:extLst>
      <p:ext uri="{BB962C8B-B14F-4D97-AF65-F5344CB8AC3E}">
        <p14:creationId xmlns:p14="http://schemas.microsoft.com/office/powerpoint/2010/main" val="101314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FD676-413A-6DE9-FEB9-1D5340DC5EBD}"/>
              </a:ext>
            </a:extLst>
          </p:cNvPr>
          <p:cNvSpPr>
            <a:spLocks noGrp="1"/>
          </p:cNvSpPr>
          <p:nvPr>
            <p:ph type="title"/>
          </p:nvPr>
        </p:nvSpPr>
        <p:spPr/>
        <p:txBody>
          <a:bodyPr/>
          <a:lstStyle/>
          <a:p>
            <a:r>
              <a:rPr lang="en-US" dirty="0"/>
              <a:t>Synodal Journey</a:t>
            </a:r>
          </a:p>
        </p:txBody>
      </p:sp>
      <p:sp>
        <p:nvSpPr>
          <p:cNvPr id="3" name="Content Placeholder 2">
            <a:extLst>
              <a:ext uri="{FF2B5EF4-FFF2-40B4-BE49-F238E27FC236}">
                <a16:creationId xmlns:a16="http://schemas.microsoft.com/office/drawing/2014/main" id="{91A9900F-0894-12D5-8384-589187D7AC31}"/>
              </a:ext>
            </a:extLst>
          </p:cNvPr>
          <p:cNvSpPr>
            <a:spLocks noGrp="1"/>
          </p:cNvSpPr>
          <p:nvPr>
            <p:ph idx="1"/>
          </p:nvPr>
        </p:nvSpPr>
        <p:spPr/>
        <p:txBody>
          <a:bodyPr>
            <a:normAutofit fontScale="92500" lnSpcReduction="20000"/>
          </a:bodyPr>
          <a:lstStyle/>
          <a:p>
            <a:pPr marL="0" indent="0">
              <a:buNone/>
            </a:pPr>
            <a:r>
              <a:rPr lang="en-US" dirty="0"/>
              <a:t>It is not a top-down approach but a participatory, and, collaborative effort to engage neighborhoods and local ecosystems. </a:t>
            </a:r>
          </a:p>
          <a:p>
            <a:pPr marL="0" indent="0">
              <a:buNone/>
            </a:pPr>
            <a:r>
              <a:rPr lang="en-US" dirty="0"/>
              <a:t>The synodal journey with </a:t>
            </a:r>
            <a:r>
              <a:rPr lang="en-US" i="1" dirty="0"/>
              <a:t>Laudato Si'</a:t>
            </a:r>
            <a:r>
              <a:rPr lang="en-US" dirty="0"/>
              <a:t> involves Catholics collectively “walking </a:t>
            </a:r>
            <a:r>
              <a:rPr lang="en-US" dirty="0" err="1"/>
              <a:t>together”to</a:t>
            </a:r>
            <a:r>
              <a:rPr lang="en-US" dirty="0"/>
              <a:t> foster ecological conversion, connecting the Church's mission to caring for "our common home". </a:t>
            </a:r>
          </a:p>
          <a:p>
            <a:pPr marL="0" indent="0">
              <a:buNone/>
            </a:pPr>
            <a:r>
              <a:rPr lang="en-US" dirty="0"/>
              <a:t>It promotes a grassroots approach—through </a:t>
            </a:r>
            <a:r>
              <a:rPr lang="en-US" dirty="0">
                <a:hlinkClick r:id="rId2"/>
              </a:rPr>
              <a:t>Laudato Si' Circles and Chapters</a:t>
            </a:r>
            <a:r>
              <a:rPr lang="en-US" dirty="0"/>
              <a:t>—that combines listening, dialogue, and action to address the cry of the earth and the poor. </a:t>
            </a:r>
          </a:p>
          <a:p>
            <a:pPr marL="0" indent="0">
              <a:buNone/>
            </a:pPr>
            <a:r>
              <a:rPr lang="en-US" dirty="0"/>
              <a:t>This, as noted in the </a:t>
            </a:r>
            <a:r>
              <a:rPr lang="en-US" dirty="0">
                <a:hlinkClick r:id="rId3"/>
              </a:rPr>
              <a:t>2025 roadmap</a:t>
            </a:r>
            <a:r>
              <a:rPr lang="en-US" dirty="0"/>
              <a:t>, is a spiritual journey rather than just a policy, aiming for deep, communal change. </a:t>
            </a:r>
          </a:p>
          <a:p>
            <a:pPr marL="0" indent="0">
              <a:buNone/>
            </a:pPr>
            <a:endParaRPr lang="en-US" dirty="0"/>
          </a:p>
          <a:p>
            <a:pPr marL="0" indent="0">
              <a:buNone/>
            </a:pPr>
            <a:r>
              <a:rPr lang="en-US" i="1" dirty="0"/>
              <a:t>https://www.google.com/search</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88325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D79FD-2429-1D60-7938-2B8F2FB81047}"/>
              </a:ext>
            </a:extLst>
          </p:cNvPr>
          <p:cNvSpPr>
            <a:spLocks noGrp="1"/>
          </p:cNvSpPr>
          <p:nvPr>
            <p:ph type="title"/>
          </p:nvPr>
        </p:nvSpPr>
        <p:spPr/>
        <p:txBody>
          <a:bodyPr/>
          <a:lstStyle/>
          <a:p>
            <a:r>
              <a:rPr lang="en-US" dirty="0"/>
              <a:t>The Seven Laudato </a:t>
            </a:r>
            <a:r>
              <a:rPr lang="en-US" i="1" dirty="0"/>
              <a:t>Si</a:t>
            </a:r>
            <a:r>
              <a:rPr lang="en-US" dirty="0"/>
              <a:t>’ Goals</a:t>
            </a:r>
          </a:p>
        </p:txBody>
      </p:sp>
      <p:sp>
        <p:nvSpPr>
          <p:cNvPr id="3" name="Content Placeholder 2">
            <a:extLst>
              <a:ext uri="{FF2B5EF4-FFF2-40B4-BE49-F238E27FC236}">
                <a16:creationId xmlns:a16="http://schemas.microsoft.com/office/drawing/2014/main" id="{4FCAD149-19E1-E987-8F9E-2C06F50950A7}"/>
              </a:ext>
            </a:extLst>
          </p:cNvPr>
          <p:cNvSpPr>
            <a:spLocks noGrp="1"/>
          </p:cNvSpPr>
          <p:nvPr>
            <p:ph idx="1"/>
          </p:nvPr>
        </p:nvSpPr>
        <p:spPr/>
        <p:txBody>
          <a:bodyPr>
            <a:normAutofit fontScale="40000" lnSpcReduction="20000"/>
          </a:bodyPr>
          <a:lstStyle/>
          <a:p>
            <a:pPr marL="457200" lvl="1" indent="0">
              <a:buNone/>
            </a:pPr>
            <a:r>
              <a:rPr lang="en-US" sz="2900" b="1" dirty="0"/>
              <a:t>Response to the cry of the earth</a:t>
            </a:r>
          </a:p>
          <a:p>
            <a:pPr marL="457200" lvl="1" indent="0">
              <a:buNone/>
            </a:pPr>
            <a:r>
              <a:rPr lang="en-US" sz="2900" dirty="0"/>
              <a:t>	a call to protect our common home for the well being of all living creatures</a:t>
            </a:r>
          </a:p>
          <a:p>
            <a:pPr marL="457200" lvl="1" indent="0">
              <a:buNone/>
            </a:pPr>
            <a:endParaRPr lang="en-US" sz="2900" dirty="0"/>
          </a:p>
          <a:p>
            <a:pPr marL="457200" lvl="1" indent="0">
              <a:buNone/>
            </a:pPr>
            <a:r>
              <a:rPr lang="en-US" sz="2900" b="1" dirty="0"/>
              <a:t>Response to the cry of the poor</a:t>
            </a:r>
          </a:p>
          <a:p>
            <a:pPr marL="457200" lvl="1" indent="0">
              <a:buNone/>
            </a:pPr>
            <a:r>
              <a:rPr lang="en-US" sz="2900" dirty="0"/>
              <a:t>	a call to promote eco-justice, aware that we are all called to defend human life, as well as all forms of life on Earth</a:t>
            </a:r>
          </a:p>
          <a:p>
            <a:pPr marL="457200" lvl="1" indent="0">
              <a:buNone/>
            </a:pPr>
            <a:endParaRPr lang="en-US" sz="2900" dirty="0"/>
          </a:p>
          <a:p>
            <a:pPr marL="457200" lvl="1" indent="0">
              <a:buNone/>
            </a:pPr>
            <a:r>
              <a:rPr lang="en-US" sz="2900" b="1" dirty="0"/>
              <a:t>Ecological Economics</a:t>
            </a:r>
          </a:p>
          <a:p>
            <a:pPr marL="457200" lvl="1" indent="0">
              <a:buNone/>
            </a:pPr>
            <a:r>
              <a:rPr lang="en-US" sz="2900" dirty="0"/>
              <a:t>	acknowledges the economy as a sub-system of human society, which is embedded in the biosphere</a:t>
            </a:r>
          </a:p>
          <a:p>
            <a:pPr marL="457200" lvl="1" indent="0">
              <a:buNone/>
            </a:pPr>
            <a:endParaRPr lang="en-US" sz="2900" dirty="0"/>
          </a:p>
          <a:p>
            <a:pPr marL="457200" lvl="1" indent="0">
              <a:buNone/>
            </a:pPr>
            <a:r>
              <a:rPr lang="en-US" sz="2900" b="1" dirty="0"/>
              <a:t>Adoption of sustainable lifestyles</a:t>
            </a:r>
          </a:p>
          <a:p>
            <a:pPr marL="457200" lvl="1" indent="0">
              <a:buNone/>
            </a:pPr>
            <a:r>
              <a:rPr lang="en-US" sz="2900" dirty="0"/>
              <a:t>	grounded in the idea of sufficiency and promoting sobriety in the use of resources and energy</a:t>
            </a:r>
          </a:p>
          <a:p>
            <a:pPr marL="457200" lvl="1" indent="0">
              <a:buNone/>
            </a:pPr>
            <a:endParaRPr lang="en-US" sz="2900" dirty="0"/>
          </a:p>
          <a:p>
            <a:pPr marL="457200" lvl="1" indent="0">
              <a:buNone/>
            </a:pPr>
            <a:r>
              <a:rPr lang="en-US" sz="2900" b="1" dirty="0"/>
              <a:t>Ecological Education</a:t>
            </a:r>
          </a:p>
          <a:p>
            <a:pPr marL="457200" lvl="1" indent="0">
              <a:buNone/>
            </a:pPr>
            <a:r>
              <a:rPr lang="en-US" sz="2900" dirty="0"/>
              <a:t>	through education. foster ecological awareness and transformative action</a:t>
            </a:r>
          </a:p>
          <a:p>
            <a:pPr marL="457200" lvl="1" indent="0">
              <a:buNone/>
            </a:pPr>
            <a:endParaRPr lang="en-US" sz="2900" dirty="0"/>
          </a:p>
          <a:p>
            <a:pPr marL="457200" lvl="1" indent="0">
              <a:buNone/>
            </a:pPr>
            <a:r>
              <a:rPr lang="en-US" sz="2900" b="1" dirty="0"/>
              <a:t>Community Resilience</a:t>
            </a:r>
          </a:p>
          <a:p>
            <a:pPr marL="457200" lvl="1" indent="0">
              <a:buNone/>
            </a:pPr>
            <a:r>
              <a:rPr lang="en-US" sz="2900" dirty="0"/>
              <a:t>	envisage a synodal  journey of community engagement and participatory action at various levels</a:t>
            </a:r>
          </a:p>
          <a:p>
            <a:pPr marL="457200" lvl="1" indent="0">
              <a:buNone/>
            </a:pPr>
            <a:endParaRPr lang="en-US" sz="2900" dirty="0"/>
          </a:p>
          <a:p>
            <a:pPr marL="457200" lvl="1" indent="0">
              <a:buNone/>
            </a:pPr>
            <a:r>
              <a:rPr lang="en-US" sz="3000" b="1" dirty="0"/>
              <a:t>Ecological spirituality</a:t>
            </a:r>
            <a:br>
              <a:rPr lang="en-US" sz="3000" b="1" dirty="0"/>
            </a:br>
            <a:endParaRPr lang="en-US" sz="3000" b="1" dirty="0"/>
          </a:p>
          <a:p>
            <a:pPr marL="914400" lvl="2" indent="0">
              <a:buNone/>
            </a:pPr>
            <a:r>
              <a:rPr lang="en-US" sz="3000" dirty="0"/>
              <a:t>Merging the love of God with care for creation, viewing the Earth not just as merely a resource, but as a sister and a gift.</a:t>
            </a:r>
          </a:p>
          <a:p>
            <a:pPr marL="457200" lvl="1" indent="0">
              <a:buNone/>
            </a:pPr>
            <a:r>
              <a:rPr lang="en-US" dirty="0"/>
              <a:t>	</a:t>
            </a:r>
          </a:p>
          <a:p>
            <a:endParaRPr lang="en-US" dirty="0"/>
          </a:p>
        </p:txBody>
      </p:sp>
    </p:spTree>
    <p:extLst>
      <p:ext uri="{BB962C8B-B14F-4D97-AF65-F5344CB8AC3E}">
        <p14:creationId xmlns:p14="http://schemas.microsoft.com/office/powerpoint/2010/main" val="2326656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FC4E7-A40E-9994-500B-0C12F19D58ED}"/>
              </a:ext>
            </a:extLst>
          </p:cNvPr>
          <p:cNvSpPr>
            <a:spLocks noGrp="1"/>
          </p:cNvSpPr>
          <p:nvPr>
            <p:ph type="title"/>
          </p:nvPr>
        </p:nvSpPr>
        <p:spPr/>
        <p:txBody>
          <a:bodyPr/>
          <a:lstStyle/>
          <a:p>
            <a:r>
              <a:rPr lang="en-US" dirty="0"/>
              <a:t>Response to the cry of the poor</a:t>
            </a:r>
            <a:br>
              <a:rPr lang="en-US" dirty="0"/>
            </a:br>
            <a:endParaRPr lang="en-US" dirty="0"/>
          </a:p>
        </p:txBody>
      </p:sp>
      <p:sp>
        <p:nvSpPr>
          <p:cNvPr id="3" name="Content Placeholder 2">
            <a:extLst>
              <a:ext uri="{FF2B5EF4-FFF2-40B4-BE49-F238E27FC236}">
                <a16:creationId xmlns:a16="http://schemas.microsoft.com/office/drawing/2014/main" id="{B546DAE3-6EF5-703F-3160-1E637EEFBC55}"/>
              </a:ext>
            </a:extLst>
          </p:cNvPr>
          <p:cNvSpPr>
            <a:spLocks noGrp="1"/>
          </p:cNvSpPr>
          <p:nvPr>
            <p:ph idx="1"/>
          </p:nvPr>
        </p:nvSpPr>
        <p:spPr/>
        <p:txBody>
          <a:bodyPr>
            <a:normAutofit fontScale="70000" lnSpcReduction="20000"/>
          </a:bodyPr>
          <a:lstStyle/>
          <a:p>
            <a:pPr marL="0" indent="0">
              <a:buNone/>
            </a:pPr>
            <a:r>
              <a:rPr lang="en-US" dirty="0"/>
              <a:t>Not a response of pity, or to feel sorry for those who live in poverty. Our response  comes from the heart, searching the faces of those living in poverty  for the face of Jesus.  The result changes our relationships, we change how we see.</a:t>
            </a:r>
          </a:p>
          <a:p>
            <a:r>
              <a:rPr lang="en-US" dirty="0"/>
              <a:t>Actions in progress</a:t>
            </a:r>
          </a:p>
          <a:p>
            <a:pPr lvl="1"/>
            <a:r>
              <a:rPr lang="en-US" dirty="0"/>
              <a:t>Needs of the homeless—preparation of bags that contain items for those living in unhoused situations</a:t>
            </a:r>
          </a:p>
          <a:p>
            <a:pPr lvl="1"/>
            <a:r>
              <a:rPr lang="en-US" dirty="0"/>
              <a:t>Distribution of bags to the homeless and provision of items to organizations currently serving the homeless</a:t>
            </a:r>
          </a:p>
          <a:p>
            <a:pPr lvl="1"/>
            <a:r>
              <a:rPr lang="en-US" dirty="0"/>
              <a:t>Building a relationship with St. Luke St. Vincent de Paul Ministry and the Social Justice for Hope Ministry</a:t>
            </a:r>
          </a:p>
          <a:p>
            <a:r>
              <a:rPr lang="en-US" dirty="0"/>
              <a:t>Actions for the future</a:t>
            </a:r>
          </a:p>
          <a:p>
            <a:pPr lvl="1"/>
            <a:r>
              <a:rPr lang="en-US" dirty="0"/>
              <a:t>Support Parish Ministries that interface directly with those living in poverty, in need of basic resources, through direct action, monetary support as able and our prayers and encouragement</a:t>
            </a:r>
          </a:p>
          <a:p>
            <a:pPr lvl="1"/>
            <a:r>
              <a:rPr lang="en-US" dirty="0"/>
              <a:t>Become a Trauma Informed Organization</a:t>
            </a:r>
          </a:p>
          <a:p>
            <a:pPr lvl="1"/>
            <a:r>
              <a:rPr lang="en-US" dirty="0"/>
              <a:t>Prepare items to provide for the needs of the homeless, those living in crisis, lacking basic needs to thrive and provide for their families and themselves</a:t>
            </a:r>
          </a:p>
          <a:p>
            <a:pPr lvl="1"/>
            <a:r>
              <a:rPr lang="en-US" dirty="0"/>
              <a:t>Explore educational opportunities on topics that increase understanding of poverty, homelessness, social needs</a:t>
            </a:r>
          </a:p>
          <a:p>
            <a:pPr marL="0" indent="0">
              <a:buNone/>
            </a:pPr>
            <a:endParaRPr lang="en-US" dirty="0"/>
          </a:p>
        </p:txBody>
      </p:sp>
    </p:spTree>
    <p:extLst>
      <p:ext uri="{BB962C8B-B14F-4D97-AF65-F5344CB8AC3E}">
        <p14:creationId xmlns:p14="http://schemas.microsoft.com/office/powerpoint/2010/main" val="386308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9A07B-2922-2DFB-4E8C-E3E38B882FAE}"/>
              </a:ext>
            </a:extLst>
          </p:cNvPr>
          <p:cNvSpPr>
            <a:spLocks noGrp="1"/>
          </p:cNvSpPr>
          <p:nvPr>
            <p:ph type="title"/>
          </p:nvPr>
        </p:nvSpPr>
        <p:spPr/>
        <p:txBody>
          <a:bodyPr/>
          <a:lstStyle/>
          <a:p>
            <a:r>
              <a:rPr lang="en-US" dirty="0"/>
              <a:t>Response to the cry of the Earth</a:t>
            </a:r>
          </a:p>
        </p:txBody>
      </p:sp>
      <p:sp>
        <p:nvSpPr>
          <p:cNvPr id="3" name="Content Placeholder 2">
            <a:extLst>
              <a:ext uri="{FF2B5EF4-FFF2-40B4-BE49-F238E27FC236}">
                <a16:creationId xmlns:a16="http://schemas.microsoft.com/office/drawing/2014/main" id="{031A3BD4-16CA-8F8A-9EDF-3DE5B94190EB}"/>
              </a:ext>
            </a:extLst>
          </p:cNvPr>
          <p:cNvSpPr>
            <a:spLocks noGrp="1"/>
          </p:cNvSpPr>
          <p:nvPr>
            <p:ph idx="1"/>
          </p:nvPr>
        </p:nvSpPr>
        <p:spPr/>
        <p:txBody>
          <a:bodyPr>
            <a:normAutofit fontScale="85000" lnSpcReduction="10000"/>
          </a:bodyPr>
          <a:lstStyle/>
          <a:p>
            <a:pPr marL="0" indent="0">
              <a:buNone/>
            </a:pPr>
            <a:r>
              <a:rPr lang="en-US" dirty="0"/>
              <a:t>The Earth is our common home.  We must care for the Earth as God intended.  We preserve for all those living on the Earth now and think of those to come in the future.  Through our care we share with all who live here.</a:t>
            </a:r>
          </a:p>
          <a:p>
            <a:r>
              <a:rPr lang="en-US" dirty="0"/>
              <a:t>Actions in progress</a:t>
            </a:r>
          </a:p>
          <a:p>
            <a:pPr lvl="1"/>
            <a:r>
              <a:rPr lang="en-US" dirty="0"/>
              <a:t>Continue to offer classes, such as JustFaith Ministry Sacred Land, Sacred Water and Sacred Air ;exploring the concepts of caring for all living on the Earth: the vulnerable, those with no voice, those not yet born as well as all the creatures of the Earth.</a:t>
            </a:r>
          </a:p>
          <a:p>
            <a:pPr lvl="1"/>
            <a:r>
              <a:rPr lang="en-US" dirty="0"/>
              <a:t>Exploring implementation of recycle program in the Parish and School</a:t>
            </a:r>
          </a:p>
          <a:p>
            <a:r>
              <a:rPr lang="en-US" dirty="0"/>
              <a:t>Actions for the future</a:t>
            </a:r>
          </a:p>
          <a:p>
            <a:pPr lvl="1"/>
            <a:r>
              <a:rPr lang="en-US" dirty="0"/>
              <a:t>Promote the concepts of RECYCLE, REDUCE, REUSE. REFUSE through blurbs in the bulletin</a:t>
            </a:r>
          </a:p>
          <a:p>
            <a:pPr lvl="1"/>
            <a:r>
              <a:rPr lang="en-US" dirty="0"/>
              <a:t>Parish wide goal to reduce/eliminate single use plastic bottles, Styrofoam </a:t>
            </a:r>
          </a:p>
          <a:p>
            <a:pPr lvl="1"/>
            <a:r>
              <a:rPr lang="en-US" dirty="0"/>
              <a:t>Consider a compost program </a:t>
            </a:r>
          </a:p>
          <a:p>
            <a:pPr lvl="1"/>
            <a:r>
              <a:rPr lang="en-US" dirty="0"/>
              <a:t>Work with the school to support their sustainability goals</a:t>
            </a:r>
          </a:p>
        </p:txBody>
      </p:sp>
    </p:spTree>
    <p:extLst>
      <p:ext uri="{BB962C8B-B14F-4D97-AF65-F5344CB8AC3E}">
        <p14:creationId xmlns:p14="http://schemas.microsoft.com/office/powerpoint/2010/main" val="2990375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B4D5E-C8FE-9AD1-2A03-A69D56DD03A1}"/>
              </a:ext>
            </a:extLst>
          </p:cNvPr>
          <p:cNvSpPr>
            <a:spLocks noGrp="1"/>
          </p:cNvSpPr>
          <p:nvPr>
            <p:ph type="title"/>
          </p:nvPr>
        </p:nvSpPr>
        <p:spPr/>
        <p:txBody>
          <a:bodyPr/>
          <a:lstStyle/>
          <a:p>
            <a:r>
              <a:rPr lang="en-US" dirty="0"/>
              <a:t>Ecological Economics</a:t>
            </a:r>
          </a:p>
        </p:txBody>
      </p:sp>
      <p:sp>
        <p:nvSpPr>
          <p:cNvPr id="3" name="Content Placeholder 2">
            <a:extLst>
              <a:ext uri="{FF2B5EF4-FFF2-40B4-BE49-F238E27FC236}">
                <a16:creationId xmlns:a16="http://schemas.microsoft.com/office/drawing/2014/main" id="{46718C16-4B8A-1AB8-69D1-15C1E8C2DA18}"/>
              </a:ext>
            </a:extLst>
          </p:cNvPr>
          <p:cNvSpPr>
            <a:spLocks noGrp="1"/>
          </p:cNvSpPr>
          <p:nvPr>
            <p:ph idx="1"/>
          </p:nvPr>
        </p:nvSpPr>
        <p:spPr/>
        <p:txBody>
          <a:bodyPr>
            <a:normAutofit fontScale="92500" lnSpcReduction="20000"/>
          </a:bodyPr>
          <a:lstStyle/>
          <a:p>
            <a:pPr marL="0" indent="0">
              <a:buNone/>
            </a:pPr>
            <a:r>
              <a:rPr lang="en-US" dirty="0"/>
              <a:t>Explore the interdependence of human economies and natural ecosystems, viewing the economy as a subsystem within Earth's larger biosphere, not separate from it.  Recognizing our responsibility for the most vulnerable.</a:t>
            </a:r>
          </a:p>
          <a:p>
            <a:r>
              <a:rPr lang="en-US" dirty="0"/>
              <a:t>Actions in progress</a:t>
            </a:r>
          </a:p>
          <a:p>
            <a:pPr lvl="1"/>
            <a:r>
              <a:rPr lang="en-US" dirty="0"/>
              <a:t>Offer classes on Caring for Creation through JustFaith Ministries</a:t>
            </a:r>
          </a:p>
          <a:p>
            <a:r>
              <a:rPr lang="en-US" dirty="0"/>
              <a:t>Actions for the future</a:t>
            </a:r>
          </a:p>
          <a:p>
            <a:pPr lvl="1"/>
            <a:r>
              <a:rPr lang="en-US" dirty="0"/>
              <a:t>Include prayers of the faithful in Mass that call for opening the hearts and minds of parishioners to increased understanding and action for the call for our care of creation</a:t>
            </a:r>
          </a:p>
          <a:p>
            <a:pPr lvl="1"/>
            <a:r>
              <a:rPr lang="en-US" dirty="0"/>
              <a:t>Offer classes on Laudato Si, care of the Earth and the creatures of the Earth, considerations when making clothing and food choices</a:t>
            </a:r>
          </a:p>
          <a:p>
            <a:pPr lvl="1"/>
            <a:r>
              <a:rPr lang="en-US" dirty="0"/>
              <a:t>Explore the process to introduce a recycle program at the Parish and School</a:t>
            </a:r>
          </a:p>
          <a:p>
            <a:pPr lvl="1"/>
            <a:r>
              <a:rPr lang="en-US" dirty="0"/>
              <a:t>Eliminate /reduce single use plastics/Styrofoam at Parish events</a:t>
            </a:r>
          </a:p>
          <a:p>
            <a:pPr lvl="1"/>
            <a:r>
              <a:rPr lang="en-US" dirty="0"/>
              <a:t>Assist Parish ministries in achieving these goals and the goals of their organization</a:t>
            </a:r>
          </a:p>
          <a:p>
            <a:endParaRPr lang="en-US" dirty="0"/>
          </a:p>
          <a:p>
            <a:endParaRPr lang="en-US" dirty="0"/>
          </a:p>
        </p:txBody>
      </p:sp>
    </p:spTree>
    <p:extLst>
      <p:ext uri="{BB962C8B-B14F-4D97-AF65-F5344CB8AC3E}">
        <p14:creationId xmlns:p14="http://schemas.microsoft.com/office/powerpoint/2010/main" val="1211351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1D46-1304-88E8-4C8F-441F0C39F219}"/>
              </a:ext>
            </a:extLst>
          </p:cNvPr>
          <p:cNvSpPr>
            <a:spLocks noGrp="1"/>
          </p:cNvSpPr>
          <p:nvPr>
            <p:ph type="title"/>
          </p:nvPr>
        </p:nvSpPr>
        <p:spPr/>
        <p:txBody>
          <a:bodyPr/>
          <a:lstStyle/>
          <a:p>
            <a:r>
              <a:rPr lang="en-US" dirty="0"/>
              <a:t>Adoption of sustainable lifestyles</a:t>
            </a:r>
          </a:p>
        </p:txBody>
      </p:sp>
      <p:sp>
        <p:nvSpPr>
          <p:cNvPr id="3" name="Content Placeholder 2">
            <a:extLst>
              <a:ext uri="{FF2B5EF4-FFF2-40B4-BE49-F238E27FC236}">
                <a16:creationId xmlns:a16="http://schemas.microsoft.com/office/drawing/2014/main" id="{1AAE0A49-FD09-DD29-DE63-F40A9CC04367}"/>
              </a:ext>
            </a:extLst>
          </p:cNvPr>
          <p:cNvSpPr>
            <a:spLocks noGrp="1"/>
          </p:cNvSpPr>
          <p:nvPr>
            <p:ph idx="1"/>
          </p:nvPr>
        </p:nvSpPr>
        <p:spPr/>
        <p:txBody>
          <a:bodyPr>
            <a:normAutofit fontScale="77500" lnSpcReduction="20000"/>
          </a:bodyPr>
          <a:lstStyle/>
          <a:p>
            <a:pPr marL="0" indent="0">
              <a:buNone/>
            </a:pPr>
            <a:r>
              <a:rPr lang="en-US" dirty="0"/>
              <a:t>Voluntarily changing daily habits to reduce environmental impact. Through education and collective actions as well as individual choices, this shift promotes ecological balance while improving personal well-being. </a:t>
            </a:r>
          </a:p>
          <a:p>
            <a:pPr marL="0" indent="0">
              <a:buNone/>
            </a:pPr>
            <a:r>
              <a:rPr lang="en-US" dirty="0"/>
              <a:t>Actions in progress</a:t>
            </a:r>
          </a:p>
          <a:p>
            <a:r>
              <a:rPr lang="en-US" dirty="0"/>
              <a:t>Encourage reduction/elimination of single use plastics and Styrofoam at parish events</a:t>
            </a:r>
          </a:p>
          <a:p>
            <a:pPr marL="0" indent="0">
              <a:buNone/>
            </a:pPr>
            <a:r>
              <a:rPr lang="en-US" dirty="0"/>
              <a:t>Actions for the future </a:t>
            </a:r>
          </a:p>
          <a:p>
            <a:r>
              <a:rPr lang="en-US" dirty="0"/>
              <a:t>Offer education on Laudato </a:t>
            </a:r>
            <a:r>
              <a:rPr lang="en-US" i="1" dirty="0"/>
              <a:t>Si</a:t>
            </a:r>
            <a:r>
              <a:rPr lang="en-US" dirty="0"/>
              <a:t>’ to give parishioners the opportunity to read and learn the beauty in this encyclical</a:t>
            </a:r>
          </a:p>
          <a:p>
            <a:r>
              <a:rPr lang="en-US" dirty="0"/>
              <a:t>Offer classes on topics such as choices in the clothing we purchase, how we dispose of unwanted items, the choices we make when purchasing food, the simple actions we can all make to decrease our impact on the world climate</a:t>
            </a:r>
          </a:p>
          <a:p>
            <a:r>
              <a:rPr lang="en-US" dirty="0"/>
              <a:t>Increase our awareness of REDUCE-REUSE-RECYCLE-REFUSE in Parish events</a:t>
            </a:r>
          </a:p>
          <a:p>
            <a:r>
              <a:rPr lang="en-US" dirty="0"/>
              <a:t>Blurbs in the bulletin that provide ongoing information and updates on the progress the Parish is making in achieving the goals of the Laudato </a:t>
            </a:r>
            <a:r>
              <a:rPr lang="en-US" i="1" dirty="0"/>
              <a:t>Si</a:t>
            </a:r>
            <a:r>
              <a:rPr lang="en-US" dirty="0"/>
              <a:t>’ Platform</a:t>
            </a:r>
          </a:p>
          <a:p>
            <a:pPr marL="0" indent="0">
              <a:buNone/>
            </a:pPr>
            <a:endParaRPr lang="en-US" dirty="0"/>
          </a:p>
        </p:txBody>
      </p:sp>
    </p:spTree>
    <p:extLst>
      <p:ext uri="{BB962C8B-B14F-4D97-AF65-F5344CB8AC3E}">
        <p14:creationId xmlns:p14="http://schemas.microsoft.com/office/powerpoint/2010/main" val="532499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0599F-9864-63FE-35EC-3624CE8BCF19}"/>
              </a:ext>
            </a:extLst>
          </p:cNvPr>
          <p:cNvSpPr>
            <a:spLocks noGrp="1"/>
          </p:cNvSpPr>
          <p:nvPr>
            <p:ph type="title"/>
          </p:nvPr>
        </p:nvSpPr>
        <p:spPr/>
        <p:txBody>
          <a:bodyPr/>
          <a:lstStyle/>
          <a:p>
            <a:r>
              <a:rPr lang="en-US" dirty="0"/>
              <a:t>Ecological Education</a:t>
            </a:r>
          </a:p>
        </p:txBody>
      </p:sp>
      <p:sp>
        <p:nvSpPr>
          <p:cNvPr id="3" name="Content Placeholder 2">
            <a:extLst>
              <a:ext uri="{FF2B5EF4-FFF2-40B4-BE49-F238E27FC236}">
                <a16:creationId xmlns:a16="http://schemas.microsoft.com/office/drawing/2014/main" id="{6AD1A1B5-92F9-6025-0DC4-3A055A6165B8}"/>
              </a:ext>
            </a:extLst>
          </p:cNvPr>
          <p:cNvSpPr>
            <a:spLocks noGrp="1"/>
          </p:cNvSpPr>
          <p:nvPr>
            <p:ph idx="1"/>
          </p:nvPr>
        </p:nvSpPr>
        <p:spPr/>
        <p:txBody>
          <a:bodyPr>
            <a:normAutofit fontScale="70000" lnSpcReduction="20000"/>
          </a:bodyPr>
          <a:lstStyle/>
          <a:p>
            <a:pPr marL="0" indent="0">
              <a:buNone/>
            </a:pPr>
            <a:r>
              <a:rPr lang="en-US" dirty="0"/>
              <a:t>A transformative, lifelong process, resulting in a deep shift in mindset towards greater love, responsibility, and compassionate care for creation. Education that is more than mere facts, but cultivates an ethic of ecology, urging a shift in lifestyles to embracing sustainability, appreciating  biodiversity, and protecting our "common home". </a:t>
            </a:r>
          </a:p>
          <a:p>
            <a:pPr marL="0" indent="0">
              <a:buNone/>
            </a:pPr>
            <a:r>
              <a:rPr lang="en-US" dirty="0"/>
              <a:t>Actions in Progress</a:t>
            </a:r>
          </a:p>
          <a:p>
            <a:r>
              <a:rPr lang="en-US" dirty="0"/>
              <a:t>Continue to offer and promote participation in the JustFaith classes-Sacred Land, Sacred Land and Sacred Air</a:t>
            </a:r>
          </a:p>
          <a:p>
            <a:pPr marL="0" indent="0">
              <a:buNone/>
            </a:pPr>
            <a:r>
              <a:rPr lang="en-US" dirty="0"/>
              <a:t>Actions for the future</a:t>
            </a:r>
          </a:p>
          <a:p>
            <a:r>
              <a:rPr lang="en-US" dirty="0"/>
              <a:t>Provide classes on topics that inform regarding animals and how they are treated within  industrial  farming practices and food production; how to make better choices that support those who raise our food and care for the animals</a:t>
            </a:r>
          </a:p>
          <a:p>
            <a:r>
              <a:rPr lang="en-US" dirty="0"/>
              <a:t>Keep parishioners informed of educational materials, classes, support efforts to transforms understanding of our responsibility to care for creation through bulletin blurbs</a:t>
            </a:r>
          </a:p>
          <a:p>
            <a:r>
              <a:rPr lang="en-US" dirty="0"/>
              <a:t>Explore Spanish classes on caring for Creation, Laudato </a:t>
            </a:r>
            <a:r>
              <a:rPr lang="en-US" i="1" dirty="0"/>
              <a:t>Si</a:t>
            </a:r>
            <a:r>
              <a:rPr lang="en-US" dirty="0"/>
              <a:t>’ , JustFaith Ministry classes in Spanish</a:t>
            </a:r>
          </a:p>
        </p:txBody>
      </p:sp>
    </p:spTree>
    <p:extLst>
      <p:ext uri="{BB962C8B-B14F-4D97-AF65-F5344CB8AC3E}">
        <p14:creationId xmlns:p14="http://schemas.microsoft.com/office/powerpoint/2010/main" val="8603492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21622</TotalTime>
  <Words>1504</Words>
  <Application>Microsoft Office PowerPoint</Application>
  <PresentationFormat>Widescreen</PresentationFormat>
  <Paragraphs>111</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Archdiocese of San Antonio</vt:lpstr>
      <vt:lpstr>Brief overview</vt:lpstr>
      <vt:lpstr>Synodal Journey</vt:lpstr>
      <vt:lpstr>The Seven Laudato Si’ Goals</vt:lpstr>
      <vt:lpstr>Response to the cry of the poor </vt:lpstr>
      <vt:lpstr>Response to the cry of the Earth</vt:lpstr>
      <vt:lpstr>Ecological Economics</vt:lpstr>
      <vt:lpstr>Adoption of sustainable lifestyles</vt:lpstr>
      <vt:lpstr>Ecological Education</vt:lpstr>
      <vt:lpstr>Ecological spirituality</vt:lpstr>
      <vt:lpstr>Community Resilience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Kathleen Buckley</dc:creator>
  <cp:lastModifiedBy>Irma Flores</cp:lastModifiedBy>
  <cp:revision>3</cp:revision>
  <dcterms:created xsi:type="dcterms:W3CDTF">2026-01-29T00:46:30Z</dcterms:created>
  <dcterms:modified xsi:type="dcterms:W3CDTF">2026-03-01T00:49:02Z</dcterms:modified>
</cp:coreProperties>
</file>