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496" y="-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256A4C-0DD3-4794-A1F7-BA3F65AEEF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2321730-D83C-4CBB-B525-E8180252E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C7ABE35-5C4F-4E6F-869A-BDF9F624B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9576-D76E-433B-A61F-89E8EE1E7B0B}" type="datetimeFigureOut">
              <a:rPr lang="it-IT" smtClean="0"/>
              <a:t>10/06/24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EADC180-F7E4-4B51-800A-8174AE4B8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8046945-DC3B-41A9-983A-F50CBA46D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3D0E-D2D9-4707-9888-86ECD6C0F40B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5431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EBEBD4-5BE7-4A75-820B-4F095F05A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30FFA0E-E85E-4253-8A5B-B3B6544679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0C5711F-33EA-4CC4-85F9-CEF019CE2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9576-D76E-433B-A61F-89E8EE1E7B0B}" type="datetimeFigureOut">
              <a:rPr lang="it-IT" smtClean="0"/>
              <a:t>10/06/24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EE3676-030A-4418-B835-46E73BEB0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52D9FD-1CC1-4DEB-A14A-CAB887642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3D0E-D2D9-4707-9888-86ECD6C0F40B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5271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9E9E9E6-F30D-4C65-AFC8-0972A3EB85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27BC446-10FB-43CA-981E-4ED191870B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E27E28B-9CF0-4DEA-B63B-8360ABA57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9576-D76E-433B-A61F-89E8EE1E7B0B}" type="datetimeFigureOut">
              <a:rPr lang="it-IT" smtClean="0"/>
              <a:t>10/06/24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3C9188D-36B7-45F2-A098-A9302826A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441CC76-D1DC-4965-B42C-93D2F393C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3D0E-D2D9-4707-9888-86ECD6C0F40B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5195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D562C7-7DC2-4543-9D8D-A62ED8210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3E0869-58F6-4535-89E9-7699EAF12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C9F8B43-0CC1-401A-A44C-27D188A9C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9576-D76E-433B-A61F-89E8EE1E7B0B}" type="datetimeFigureOut">
              <a:rPr lang="it-IT" smtClean="0"/>
              <a:t>10/06/24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541352D-3151-4AB2-91CA-0E08FC0D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56AA64-7226-4808-905A-58C16C3CA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3D0E-D2D9-4707-9888-86ECD6C0F40B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8570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8D6477-B6DD-483F-ADEA-D2D27B56A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1D1894D-AE53-4620-968C-BCCE7137C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E1795E4-6EC2-447C-9B2F-7EC4249E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9576-D76E-433B-A61F-89E8EE1E7B0B}" type="datetimeFigureOut">
              <a:rPr lang="it-IT" smtClean="0"/>
              <a:t>10/06/24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0102F1C-7830-42D7-AA36-2AB4EA996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3F48ED-D767-468E-BA1D-7B7842487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3D0E-D2D9-4707-9888-86ECD6C0F40B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3004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4A83FE-BD13-4824-B2AE-3FE784C39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8BF2F5-D817-4E50-B422-1183E1DD62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3387474-C7C3-4605-9B16-3501C70212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6D4AD99-C085-4933-94C9-F247613BD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9576-D76E-433B-A61F-89E8EE1E7B0B}" type="datetimeFigureOut">
              <a:rPr lang="it-IT" smtClean="0"/>
              <a:t>10/06/24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A95EF63-50F8-4707-857C-3B055F07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7D9675D-FA4E-4447-A6BE-FCF0373FE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3D0E-D2D9-4707-9888-86ECD6C0F40B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7500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A16FE9-947F-47AB-8CC3-452DF6F6C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5E23BB2-55BD-472D-BCFE-32FEAF2E8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AC0F69E-2CF7-4508-8B2D-C7C24E054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835C8FD-4B1A-480E-8DE7-2C8929817A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6BB432A-1619-4125-AA24-4FBDBF0068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F5340A0-B634-434A-B944-300847BCF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9576-D76E-433B-A61F-89E8EE1E7B0B}" type="datetimeFigureOut">
              <a:rPr lang="it-IT" smtClean="0"/>
              <a:t>10/06/24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8BBBABB-A152-4F0D-8835-0CC5980CF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B465CC4-9C91-454C-B584-C85B89D7C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3D0E-D2D9-4707-9888-86ECD6C0F40B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633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079CE3-C965-4CA3-9025-AC54CD4B2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B86D72E-E006-4A95-8D8D-9B8711C1F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9576-D76E-433B-A61F-89E8EE1E7B0B}" type="datetimeFigureOut">
              <a:rPr lang="it-IT" smtClean="0"/>
              <a:t>10/06/24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2908B83-9FD2-4E5C-8055-D80A06CBD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026C591-87D4-4890-B30C-684A5B8CF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3D0E-D2D9-4707-9888-86ECD6C0F40B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682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69DEB3C-8F4D-4E58-BEB8-A2DC6E458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9576-D76E-433B-A61F-89E8EE1E7B0B}" type="datetimeFigureOut">
              <a:rPr lang="it-IT" smtClean="0"/>
              <a:t>10/06/24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F9B4FFD-1C1E-46B4-A254-C751CC261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860F22F-BA07-41B1-82F4-5DA3A2B88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3D0E-D2D9-4707-9888-86ECD6C0F40B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081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DA6C87-DA09-415F-B645-377DC8385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22A32AF-26E8-4984-8E93-D830D4110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A503AB8-FA29-4E5B-A98C-CE38320C2B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C91C58B-4F52-4230-907E-92EDD4D81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9576-D76E-433B-A61F-89E8EE1E7B0B}" type="datetimeFigureOut">
              <a:rPr lang="it-IT" smtClean="0"/>
              <a:t>10/06/24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55C7EE2-28EC-49CD-ABC5-F92C76B6B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1BE9404-702A-481B-A330-F4F6446F9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3D0E-D2D9-4707-9888-86ECD6C0F40B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6104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426795-2429-4C61-8CA7-29DE259D3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8A02FAA-DB6F-496D-A7AD-9A98ABA30D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08F610B-C1E2-4983-9F2E-009CB74429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F140816-17CD-462E-B62D-8BBD22867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9576-D76E-433B-A61F-89E8EE1E7B0B}" type="datetimeFigureOut">
              <a:rPr lang="it-IT" smtClean="0"/>
              <a:t>10/06/24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B585A2E-004C-4ABD-AD22-D42A931CB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6C1B9C8-23FB-4C77-A968-F8631AC3D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3D0E-D2D9-4707-9888-86ECD6C0F40B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1984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598AD0A-6014-428E-9CC4-4B86E6F9D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F387437-D97B-40F4-AA2C-88D5DD331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31B990-0BA2-4B8F-89C9-077398CC7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D9576-D76E-433B-A61F-89E8EE1E7B0B}" type="datetimeFigureOut">
              <a:rPr lang="it-IT" smtClean="0"/>
              <a:t>10/06/24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F74C29-1F35-4049-A1DC-2E6217C25D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8BE8A1-681C-4D85-AC07-BB43759B67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23D0E-D2D9-4707-9888-86ECD6C0F40B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8124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A7FEC552-0E50-4679-AAA8-27FE8981F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444707"/>
              </p:ext>
            </p:extLst>
          </p:nvPr>
        </p:nvGraphicFramePr>
        <p:xfrm>
          <a:off x="114312" y="0"/>
          <a:ext cx="8575830" cy="784206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441360">
                  <a:extLst>
                    <a:ext uri="{9D8B030D-6E8A-4147-A177-3AD203B41FA5}">
                      <a16:colId xmlns:a16="http://schemas.microsoft.com/office/drawing/2014/main" val="3193142773"/>
                    </a:ext>
                  </a:extLst>
                </a:gridCol>
                <a:gridCol w="6134470">
                  <a:extLst>
                    <a:ext uri="{9D8B030D-6E8A-4147-A177-3AD203B41FA5}">
                      <a16:colId xmlns:a16="http://schemas.microsoft.com/office/drawing/2014/main" val="44813931"/>
                    </a:ext>
                  </a:extLst>
                </a:gridCol>
              </a:tblGrid>
              <a:tr h="670957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US" sz="1800" b="1" u="none" strike="noStrike" noProof="0" dirty="0">
                          <a:effectLst/>
                        </a:rPr>
                        <a:t>Nom de auteur</a:t>
                      </a:r>
                      <a:endParaRPr lang="en-US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ctr" rtl="0" fontAlgn="b"/>
                      <a:r>
                        <a:rPr lang="fr-FR" sz="1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Sœur Marie </a:t>
                      </a:r>
                      <a:r>
                        <a:rPr lang="fr-FR" sz="1800" b="0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Pépyne</a:t>
                      </a:r>
                      <a:r>
                        <a:rPr lang="fr-FR" sz="1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Claudia MATENDAKAMA (RCA)</a:t>
                      </a:r>
                    </a:p>
                    <a:p>
                      <a:pPr marL="108000" algn="ctr" rtl="0" fontAlgn="b"/>
                      <a:r>
                        <a:rPr lang="fr-FR" sz="1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Fille du Saint Cœur de Marie 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78172125"/>
                  </a:ext>
                </a:extLst>
              </a:tr>
              <a:tr h="839538">
                <a:tc>
                  <a:txBody>
                    <a:bodyPr/>
                    <a:lstStyle/>
                    <a:p>
                      <a:pPr marL="108000" algn="l" fontAlgn="b"/>
                      <a:r>
                        <a:rPr lang="fr-FR" sz="1800" b="1" u="none" strike="noStrike" noProof="0" dirty="0">
                          <a:effectLst/>
                        </a:rPr>
                        <a:t>Nom de la congrégation ou de l'organisation</a:t>
                      </a:r>
                      <a:endParaRPr lang="en-US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ctr" defTabSz="914400" rtl="0" eaLnBrk="1" fontAlgn="b" latinLnBrk="0" hangingPunct="1"/>
                      <a:endParaRPr lang="fr-FR" sz="18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108000" algn="ctr" defTabSz="914400" rtl="0" eaLnBrk="1" fontAlgn="b" latinLnBrk="0" hangingPunct="1"/>
                      <a:r>
                        <a:rPr lang="fr-FR" sz="1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Filles du Saint Cœur de Marie du Sénégal (FSCM)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490463074"/>
                  </a:ext>
                </a:extLst>
              </a:tr>
              <a:tr h="1166607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US" sz="1800" b="1" u="none" strike="noStrike" noProof="0" dirty="0" err="1">
                          <a:effectLst/>
                        </a:rPr>
                        <a:t>Titre</a:t>
                      </a:r>
                      <a:r>
                        <a:rPr lang="en-US" sz="1800" b="1" u="none" strike="noStrike" noProof="0" dirty="0">
                          <a:effectLst/>
                        </a:rPr>
                        <a:t> du plan/</a:t>
                      </a:r>
                      <a:r>
                        <a:rPr lang="en-US" sz="1800" b="1" u="none" strike="noStrike" noProof="0" dirty="0" err="1">
                          <a:effectLst/>
                        </a:rPr>
                        <a:t>projet</a:t>
                      </a:r>
                      <a:endParaRPr lang="en-US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ctr" defTabSz="914400" rtl="0" eaLnBrk="1" fontAlgn="b" latinLnBrk="0" hangingPunct="1"/>
                      <a:endParaRPr lang="fr-FR" sz="18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108000" algn="ctr" defTabSz="914400" rtl="0" eaLnBrk="1" fontAlgn="b" latinLnBrk="0" hangingPunct="1"/>
                      <a:endParaRPr lang="fr-FR" sz="18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108000" algn="ctr" defTabSz="914400" rtl="0" eaLnBrk="1" fontAlgn="b" latinLnBrk="0" hangingPunct="1"/>
                      <a:r>
                        <a:rPr lang="fr-FR" sz="1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*Opération «</a:t>
                      </a:r>
                      <a:r>
                        <a:rPr lang="fr-FR" sz="1800" b="0" i="1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Sét</a:t>
                      </a:r>
                      <a:r>
                        <a:rPr lang="fr-FR" sz="1800" b="0" i="1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800" b="0" i="1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sétal</a:t>
                      </a:r>
                      <a:r>
                        <a:rPr lang="fr-FR" sz="1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  avec les FSCM</a:t>
                      </a:r>
                    </a:p>
                    <a:p>
                      <a:pPr marL="108000" algn="ctr" defTabSz="914400" rtl="0" eaLnBrk="1" fontAlgn="b" latinLnBrk="0" hangingPunct="1"/>
                      <a:r>
                        <a:rPr lang="fr-FR" sz="1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fr-FR" sz="18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Sénégal propre c’est possible</a:t>
                      </a:r>
                      <a:r>
                        <a:rPr lang="fr-FR" sz="1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marL="108000" algn="ctr" defTabSz="914400" rtl="0" eaLnBrk="1" fontAlgn="b" latinLnBrk="0" hangingPunct="1"/>
                      <a:r>
                        <a:rPr lang="fr-F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*«</a:t>
                      </a:r>
                      <a:r>
                        <a:rPr lang="fr-F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fr-FR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Laudato</a:t>
                      </a:r>
                      <a:r>
                        <a:rPr lang="fr-F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si` </a:t>
                      </a:r>
                      <a:r>
                        <a:rPr lang="fr-FR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soppe</a:t>
                      </a:r>
                      <a:r>
                        <a:rPr lang="fr-F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Marie et </a:t>
                      </a:r>
                      <a:r>
                        <a:rPr lang="fr-FR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NiNEA</a:t>
                      </a:r>
                      <a:r>
                        <a:rPr lang="fr-F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fr-FR" sz="18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108000" algn="ctr" defTabSz="914400" rtl="0" eaLnBrk="1" fontAlgn="b" latinLnBrk="0" hangingPunct="1"/>
                      <a:r>
                        <a:rPr lang="fr-FR" sz="1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*« Projet récupération et valorisation des eaux de pluies et de l’énergie solaire en RCA »</a:t>
                      </a:r>
                    </a:p>
                    <a:p>
                      <a:pPr marL="108000" algn="ctr" defTabSz="914400" rtl="0" eaLnBrk="1" fontAlgn="b" latinLnBrk="0" hangingPunct="1"/>
                      <a:endParaRPr lang="fr-FR" sz="18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96946330"/>
                  </a:ext>
                </a:extLst>
              </a:tr>
              <a:tr h="890259">
                <a:tc>
                  <a:txBody>
                    <a:bodyPr/>
                    <a:lstStyle/>
                    <a:p>
                      <a:pPr marL="108000" algn="l" fontAlgn="b"/>
                      <a:r>
                        <a:rPr lang="fr-FR" sz="1800" b="1" u="none" strike="noStrike" noProof="0" dirty="0">
                          <a:effectLst/>
                        </a:rPr>
                        <a:t>Domaines ou problèmes rencontrés </a:t>
                      </a:r>
                      <a:r>
                        <a:rPr lang="fr-FR" sz="1400" b="0" u="none" strike="noStrike" noProof="0" dirty="0">
                          <a:effectLst/>
                        </a:rPr>
                        <a:t>(pas plus de 150 mots)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l" rtl="0" fontAlgn="b"/>
                      <a:r>
                        <a:rPr lang="fr-FR" sz="1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Les efforts bien fournis, large sensibilisation, mais le moyen financier bloque l’opération, 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523204632"/>
                  </a:ext>
                </a:extLst>
              </a:tr>
              <a:tr h="3077966">
                <a:tc>
                  <a:txBody>
                    <a:bodyPr/>
                    <a:lstStyle/>
                    <a:p>
                      <a:pPr marL="108000" algn="l" fontAlgn="b"/>
                      <a:r>
                        <a:rPr lang="fr-FR" sz="1800" b="1" u="none" strike="noStrike" noProof="0" dirty="0">
                          <a:effectLst/>
                        </a:rPr>
                        <a:t>Objectif du plan/projet </a:t>
                      </a:r>
                      <a:r>
                        <a:rPr lang="fr-FR" sz="1400" b="0" u="none" strike="noStrike" noProof="0" dirty="0">
                          <a:effectLst/>
                        </a:rPr>
                        <a:t>(pas plus de 150 mots)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Sénégal : Large sensibilisation pour un “</a:t>
                      </a:r>
                      <a:r>
                        <a:rPr lang="fr-FR" sz="1800" b="1" i="1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Sénégal propre c’est possible”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RCA: </a:t>
                      </a:r>
                      <a:r>
                        <a:rPr lang="fr-FR" sz="1800" b="1" i="1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Ensemble pour développement durable en RCA </a:t>
                      </a:r>
                      <a:r>
                        <a:rPr lang="fr-FR" sz="1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 projet récupération et valorisation des eaux de pluies et  de réalisation d’énergie solaire » 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800" b="0" i="0" u="sng" strike="noStrike" kern="120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Objectifs </a:t>
                      </a:r>
                      <a:r>
                        <a:rPr lang="fr-FR" sz="1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1/Eviter les maladies, des pandémies … 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2/Reboisement :  Rendre vert le pays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3/Bangui Eaux et éclairage en permanence :Canaliser les eaux de pluies, vers une citerne et distribuer  par des Canales plomberies sur le site : scolaire et centre promotion féminine/Installation de l’électricité solaire</a:t>
                      </a: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825751889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7B4FE194-3CA9-A54A-AFD6-832008A75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692" y="0"/>
            <a:ext cx="3149346" cy="44030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4B3ABD5-7FDB-1443-8416-E2115B226CDC}"/>
              </a:ext>
            </a:extLst>
          </p:cNvPr>
          <p:cNvSpPr/>
          <p:nvPr/>
        </p:nvSpPr>
        <p:spPr>
          <a:xfrm>
            <a:off x="8690142" y="3759223"/>
            <a:ext cx="3268446" cy="3115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fr-FR" b="1" i="1" dirty="0">
                <a:solidFill>
                  <a:srgbClr val="6666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« (FSCM) Missionnaires de l’Afrique Noire : Il vit en toi la nourrice de cette jeune Église</a:t>
            </a:r>
            <a:r>
              <a:rPr lang="fr-FR" sz="1600" b="1" dirty="0">
                <a:solidFill>
                  <a:srgbClr val="6666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fr-FR" sz="1600" b="1" i="1" dirty="0">
                <a:solidFill>
                  <a:srgbClr val="6666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fr-FR" b="1" i="1" dirty="0">
                <a:solidFill>
                  <a:srgbClr val="6666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l’image du sève – qui nourrit le jeune arbre » *  * </a:t>
            </a:r>
            <a:r>
              <a:rPr lang="fr-FR" b="1" i="1">
                <a:solidFill>
                  <a:srgbClr val="6666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«Evangéliser en </a:t>
            </a:r>
            <a:r>
              <a:rPr lang="fr-FR" b="1" i="1" dirty="0">
                <a:solidFill>
                  <a:srgbClr val="6666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profondeur … pour base </a:t>
            </a:r>
            <a:r>
              <a:rPr lang="fr-FR" b="1" i="1">
                <a:solidFill>
                  <a:srgbClr val="6666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la prière…</a:t>
            </a:r>
            <a:r>
              <a:rPr lang="fr-FR" b="1" i="1" dirty="0">
                <a:solidFill>
                  <a:srgbClr val="6666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» seule la prière aide à un </a:t>
            </a:r>
            <a:r>
              <a:rPr lang="fr-FR" b="1" i="1" dirty="0" err="1">
                <a:solidFill>
                  <a:srgbClr val="6666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Laudato</a:t>
            </a:r>
            <a:r>
              <a:rPr lang="fr-FR" b="1" i="1" dirty="0">
                <a:solidFill>
                  <a:srgbClr val="6666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Si  déterminé</a:t>
            </a:r>
            <a:endParaRPr lang="fr-FR" sz="1600" b="1" dirty="0">
              <a:solidFill>
                <a:srgbClr val="66666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7CC3C789-125D-5343-AD2C-8A5E88BCBF4C}"/>
              </a:ext>
            </a:extLst>
          </p:cNvPr>
          <p:cNvSpPr txBox="1">
            <a:spLocks/>
          </p:cNvSpPr>
          <p:nvPr/>
        </p:nvSpPr>
        <p:spPr>
          <a:xfrm>
            <a:off x="2365248" y="1322385"/>
            <a:ext cx="5864352" cy="75025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/>
              <a:t>«</a:t>
            </a:r>
            <a:r>
              <a:rPr lang="fr-FR" sz="2000" b="1" dirty="0"/>
              <a:t> FSCM  </a:t>
            </a:r>
            <a:r>
              <a:rPr lang="fr-FR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action et en </a:t>
            </a:r>
            <a:r>
              <a:rPr lang="fr-FR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synodalité</a:t>
            </a:r>
            <a:r>
              <a:rPr lang="fr-FR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pour </a:t>
            </a:r>
            <a:r>
              <a:rPr lang="fr-FR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Laudato</a:t>
            </a:r>
            <a:r>
              <a:rPr lang="fr-FR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</a:t>
            </a:r>
            <a:endParaRPr lang="it-IT" sz="20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8B7163-9680-374A-9AD6-B33410A7B568}"/>
              </a:ext>
            </a:extLst>
          </p:cNvPr>
          <p:cNvSpPr/>
          <p:nvPr/>
        </p:nvSpPr>
        <p:spPr>
          <a:xfrm>
            <a:off x="8749692" y="0"/>
            <a:ext cx="31493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/>
              <a:t>Slogan </a:t>
            </a:r>
          </a:p>
          <a:p>
            <a:pPr algn="ctr"/>
            <a:r>
              <a:rPr lang="fr-FR" sz="2000" b="1" dirty="0"/>
              <a:t>Un Sénégal  Propre et Vert, </a:t>
            </a:r>
          </a:p>
          <a:p>
            <a:pPr algn="ctr"/>
            <a:r>
              <a:rPr lang="fr-FR" sz="2000" b="1" dirty="0"/>
              <a:t>C'EST POSSIBLE </a:t>
            </a:r>
            <a:r>
              <a:rPr lang="fr-FR" dirty="0"/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1910884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6DA4C9EA-B4E5-4A20-82AC-9D5B8022F7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389015"/>
              </p:ext>
            </p:extLst>
          </p:nvPr>
        </p:nvGraphicFramePr>
        <p:xfrm>
          <a:off x="0" y="195072"/>
          <a:ext cx="8531440" cy="654352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358794">
                  <a:extLst>
                    <a:ext uri="{9D8B030D-6E8A-4147-A177-3AD203B41FA5}">
                      <a16:colId xmlns:a16="http://schemas.microsoft.com/office/drawing/2014/main" val="3629262060"/>
                    </a:ext>
                  </a:extLst>
                </a:gridCol>
                <a:gridCol w="5172646">
                  <a:extLst>
                    <a:ext uri="{9D8B030D-6E8A-4147-A177-3AD203B41FA5}">
                      <a16:colId xmlns:a16="http://schemas.microsoft.com/office/drawing/2014/main" val="383732442"/>
                    </a:ext>
                  </a:extLst>
                </a:gridCol>
              </a:tblGrid>
              <a:tr h="2630395">
                <a:tc>
                  <a:txBody>
                    <a:bodyPr/>
                    <a:lstStyle/>
                    <a:p>
                      <a:pPr marL="108000" algn="l" fontAlgn="b"/>
                      <a:r>
                        <a:rPr lang="fr-FR" sz="1800" b="1" u="none" strike="noStrike" dirty="0">
                          <a:effectLst/>
                        </a:rPr>
                        <a:t>Description des activités et de leur relation avec le charisme de votre communauté </a:t>
                      </a:r>
                      <a:r>
                        <a:rPr lang="fr-FR" sz="1400" b="0" u="none" strike="noStrike" dirty="0">
                          <a:effectLst/>
                        </a:rPr>
                        <a:t>(pas plus de 150 mots)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C’est une traduction chez nous, la protection de la nature. Si bien que notre premier et ancien domaine de </a:t>
                      </a:r>
                      <a:r>
                        <a:rPr lang="fr-FR" sz="1800" b="0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Ngazobil</a:t>
                      </a:r>
                      <a:r>
                        <a:rPr lang="fr-FR" sz="1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est resté encore une foret, jusqu’aujourd’hui. Mgr </a:t>
                      </a:r>
                      <a:r>
                        <a:rPr lang="fr-FR" sz="1800" b="0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Aloyse</a:t>
                      </a:r>
                      <a:r>
                        <a:rPr lang="fr-FR" sz="1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KOBES, notre fondateur premier vicaire apostolique de la Sénégambie, 1863-1872, fut un homme de vision; il nous a légué, l’esprit des activités manuelles entre tant d’autres: l’agriculture, l’élevage, le verger et jardinage, la conservation et la protection de la nature, (humaine ou autres) était son souci</a:t>
                      </a: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733868383"/>
                  </a:ext>
                </a:extLst>
              </a:tr>
              <a:tr h="3628362">
                <a:tc>
                  <a:txBody>
                    <a:bodyPr/>
                    <a:lstStyle/>
                    <a:p>
                      <a:pPr marL="108000" algn="l" fontAlgn="b"/>
                      <a:r>
                        <a:rPr lang="fr-FR" sz="1800" b="1" u="none" strike="noStrike">
                          <a:effectLst/>
                        </a:rPr>
                        <a:t>Soulignez uniquement les numéros des objectifs de Laudato Si' que vous avez traités ou que vous traiterez.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450900" indent="-342900" algn="l" fontAlgn="b">
                        <a:buFont typeface="+mj-lt"/>
                        <a:buAutoNum type="arabicPeriod"/>
                      </a:pPr>
                      <a:r>
                        <a:rPr lang="fr-FR" sz="1400" u="sng" strike="noStrike" dirty="0">
                          <a:solidFill>
                            <a:schemeClr val="tx1"/>
                          </a:solidFill>
                          <a:effectLst/>
                        </a:rPr>
                        <a:t>Clameur de la Terre            </a:t>
                      </a:r>
                    </a:p>
                    <a:p>
                      <a:pPr marL="450900" indent="-342900" algn="l" fontAlgn="b">
                        <a:buFont typeface="+mj-lt"/>
                        <a:buAutoNum type="arabicPeriod"/>
                      </a:pPr>
                      <a:r>
                        <a:rPr lang="fr-FR" sz="1400" u="sng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Clameur des pauvres</a:t>
                      </a:r>
                    </a:p>
                    <a:p>
                      <a:pPr marL="450900" indent="-342900" algn="l" fontAlgn="b">
                        <a:buFont typeface="+mj-lt"/>
                        <a:buAutoNum type="arabicPeriod"/>
                      </a:pPr>
                      <a:r>
                        <a:rPr lang="fr-FR" sz="1400" u="sng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L’Economie Écologique</a:t>
                      </a:r>
                    </a:p>
                    <a:p>
                      <a:pPr marL="450900" indent="-342900" algn="l" fontAlgn="b">
                        <a:buFont typeface="+mj-lt"/>
                        <a:buAutoNum type="arabicPeriod"/>
                      </a:pPr>
                      <a:r>
                        <a:rPr lang="fr-FR" sz="1400" u="sng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L’Adoption de Modes de Vie Durables</a:t>
                      </a:r>
                    </a:p>
                    <a:p>
                      <a:pPr marL="450900" indent="-342900" algn="l" fontAlgn="b">
                        <a:buFont typeface="+mj-lt"/>
                        <a:buAutoNum type="arabicPeriod"/>
                      </a:pPr>
                      <a:r>
                        <a:rPr lang="fr-FR" sz="1400" u="sng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Education Écologique</a:t>
                      </a:r>
                    </a:p>
                    <a:p>
                      <a:pPr marL="450900" indent="-342900" algn="l" fontAlgn="b">
                        <a:buFont typeface="+mj-lt"/>
                        <a:buAutoNum type="arabicPeriod"/>
                      </a:pPr>
                      <a:r>
                        <a:rPr lang="fr-FR" sz="1400" u="sng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Spiritualité Écologique</a:t>
                      </a:r>
                    </a:p>
                    <a:p>
                      <a:pPr marL="450900" indent="-342900" algn="l" fontAlgn="b">
                        <a:buFont typeface="+mj-lt"/>
                        <a:buAutoNum type="arabicPeriod"/>
                      </a:pPr>
                      <a:r>
                        <a:rPr lang="fr-FR" sz="1400" u="sng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Résilience et autonomisation des </a:t>
                      </a:r>
                      <a:r>
                        <a:rPr lang="fr-FR" sz="1400" u="sng" strike="noStrike" dirty="0">
                          <a:solidFill>
                            <a:schemeClr val="tx1"/>
                          </a:solidFill>
                          <a:effectLst/>
                        </a:rPr>
                        <a:t>communautés</a:t>
                      </a:r>
                      <a:endParaRPr lang="fr-FR" sz="1400" b="0" i="0" u="sng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316457192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8CC0FCBA-2557-F14C-BEF7-B9A54F590C6C}"/>
              </a:ext>
            </a:extLst>
          </p:cNvPr>
          <p:cNvSpPr txBox="1"/>
          <p:nvPr/>
        </p:nvSpPr>
        <p:spPr>
          <a:xfrm>
            <a:off x="8771136" y="142753"/>
            <a:ext cx="32949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Domaine de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Ngazobil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des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fscm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reste encore une foret verte jusqu’aujourd’hui, à l’image de notre fondateur : « 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Laudato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 » en action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74558C3-9CA7-C642-B9D3-E44504B48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7859364" y="2531855"/>
            <a:ext cx="5118511" cy="329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2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257222C0-78E0-4655-A862-770559A557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1100826"/>
              </p:ext>
            </p:extLst>
          </p:nvPr>
        </p:nvGraphicFramePr>
        <p:xfrm>
          <a:off x="-97537" y="421970"/>
          <a:ext cx="11849795" cy="632020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230408">
                  <a:extLst>
                    <a:ext uri="{9D8B030D-6E8A-4147-A177-3AD203B41FA5}">
                      <a16:colId xmlns:a16="http://schemas.microsoft.com/office/drawing/2014/main" val="1526082645"/>
                    </a:ext>
                  </a:extLst>
                </a:gridCol>
                <a:gridCol w="7619387">
                  <a:extLst>
                    <a:ext uri="{9D8B030D-6E8A-4147-A177-3AD203B41FA5}">
                      <a16:colId xmlns:a16="http://schemas.microsoft.com/office/drawing/2014/main" val="4126374142"/>
                    </a:ext>
                  </a:extLst>
                </a:gridCol>
              </a:tblGrid>
              <a:tr h="3301465">
                <a:tc>
                  <a:txBody>
                    <a:bodyPr/>
                    <a:lstStyle/>
                    <a:p>
                      <a:pPr marL="108000" algn="l" fontAlgn="b"/>
                      <a:r>
                        <a:rPr lang="fr-FR" sz="1800" b="1" u="none" strike="noStrike" kern="1200" noProof="0" dirty="0">
                          <a:solidFill>
                            <a:schemeClr val="dk1"/>
                          </a:solidFill>
                          <a:effectLst/>
                        </a:rPr>
                        <a:t>Fruits/Résultats du travail effectué ou attendu </a:t>
                      </a:r>
                      <a:r>
                        <a:rPr lang="fr-FR" sz="1400" b="0" u="none" strike="noStrike" kern="1200" noProof="0" dirty="0">
                          <a:solidFill>
                            <a:schemeClr val="dk1"/>
                          </a:solidFill>
                          <a:effectLst/>
                        </a:rPr>
                        <a:t>(pas plus de 150 mots)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fr-FR" sz="1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Mère Marie DIOUF, sup générale en grande sensibilisation au niveau Congrégation et aussi en collaboration avec d’autres acteurs ; Union des conférences majeurs, union des religieuses, mouvements ecclésiastiques et ONG, qui travaillent pour le même souci (protection de la nature, notre maison commune la terre). Une large sensibilisation à tous les niveaux: les  autorités respectives et concernées ; la Mairie de Dakar et des écoles, tous en </a:t>
                      </a:r>
                      <a:r>
                        <a:rPr lang="fr-FR" sz="1800" b="0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synodalité</a:t>
                      </a:r>
                      <a:r>
                        <a:rPr lang="fr-FR" sz="1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; les arbres se sont poussés, utilisation des poubelles; jardinage fruits et légume en vante, les déchets récupérés utiliser pour fumiers  large diffusion sur les médias du pays…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fr-FR" sz="18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151536518"/>
                  </a:ext>
                </a:extLst>
              </a:tr>
              <a:tr h="3018741">
                <a:tc>
                  <a:txBody>
                    <a:bodyPr/>
                    <a:lstStyle/>
                    <a:p>
                      <a:pPr marL="108000" algn="l" fontAlgn="b"/>
                      <a:r>
                        <a:rPr lang="fr-FR" sz="1800" b="1" u="none" strike="noStrike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Commentaires </a:t>
                      </a:r>
                      <a:r>
                        <a:rPr lang="fr-FR" sz="1400" b="0" u="none" strike="noStrike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(pas plus de 150 mots) Vous pouvez décrire si vous avez rencontré des difficultés, des points que vous souhaiteriez améliorer ou des idées que vous voudriez souligner concernant votre projet 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Le moyen financier c’est un souci majeur, mais, nous n’avions pas baissés le bras, surtout côté sensibilisation. Les matériels sont à renouveler (poubelles et autres). Seule la sensibilisation reste notre appui; et la continuité. La sensibilisation et action élargies vers les FSCM en  RCA ; projet de récupération et de valorisation des eaux de pluies, électricité solaire au bénéfice de site scolaire et centre promotion féminine de Bangui en cours; de recherche d’un financement, reste une grande difficulté, Bangui la capitale  (RCA) manque d’eau courante, et même pour les usage domestique, malgré les pluies presque 12/12 l’année,  électricité  reste à désirer dans plusieurs quartiers de la ville…vraiment un défi à relever ; à élargie dans RCA</a:t>
                      </a: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1689093906"/>
                  </a:ext>
                </a:extLst>
              </a:tr>
            </a:tbl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36533735-C4F6-4241-B793-E7E2FB1FDBEF}"/>
              </a:ext>
            </a:extLst>
          </p:cNvPr>
          <p:cNvSpPr txBox="1"/>
          <p:nvPr/>
        </p:nvSpPr>
        <p:spPr>
          <a:xfrm>
            <a:off x="9461820" y="2584542"/>
            <a:ext cx="2290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623454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57F1FFD-5CC0-A94E-A821-652F803FE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43" y="3177067"/>
            <a:ext cx="3044164" cy="352769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3EDE71B-755A-1A4B-9348-0B5851129A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39" y="0"/>
            <a:ext cx="2876550" cy="218557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2A67F72-5787-9949-81CF-466E3319EE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87299" y="831769"/>
            <a:ext cx="4088974" cy="2448911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815B15AF-3F15-C64E-BDB3-90907D5B8F03}"/>
              </a:ext>
            </a:extLst>
          </p:cNvPr>
          <p:cNvSpPr txBox="1"/>
          <p:nvPr/>
        </p:nvSpPr>
        <p:spPr>
          <a:xfrm>
            <a:off x="471317" y="1685676"/>
            <a:ext cx="2552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Clameur de la Terre en action avec Sr Thérèse Mbaye, </a:t>
            </a:r>
            <a:r>
              <a:rPr lang="fr-FR" b="1" dirty="0" err="1">
                <a:solidFill>
                  <a:schemeClr val="bg1"/>
                </a:solidFill>
              </a:rPr>
              <a:t>fscm</a:t>
            </a:r>
            <a:r>
              <a:rPr lang="fr-FR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BB1E3A3-34B8-0947-B1E8-24E8BC34A36B}"/>
              </a:ext>
            </a:extLst>
          </p:cNvPr>
          <p:cNvSpPr txBox="1"/>
          <p:nvPr/>
        </p:nvSpPr>
        <p:spPr>
          <a:xfrm>
            <a:off x="113048" y="2908627"/>
            <a:ext cx="30823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Spiritualité écologique avec les enfants, et les fruits de la réalisation, la récolte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LAUDATO SI` SOPPE MARIE </a:t>
            </a:r>
            <a:endParaRPr lang="fr-FR" sz="20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329720-0082-9943-88AD-674FF863F4BB}"/>
              </a:ext>
            </a:extLst>
          </p:cNvPr>
          <p:cNvSpPr/>
          <p:nvPr/>
        </p:nvSpPr>
        <p:spPr>
          <a:xfrm>
            <a:off x="3237307" y="3790044"/>
            <a:ext cx="51995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Création de la GIE </a:t>
            </a:r>
            <a:r>
              <a:rPr lang="fr-FR" dirty="0"/>
              <a:t> </a:t>
            </a:r>
          </a:p>
          <a:p>
            <a:r>
              <a:rPr lang="fr-FR" dirty="0"/>
              <a:t>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LAUDATO SI` SOPPE MARIE (Aimer Marie)</a:t>
            </a: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Depuis septembre 2023</a:t>
            </a:r>
          </a:p>
          <a:p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NiNEA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Janvier 2024</a:t>
            </a: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 lutter contre l'insalubrité et revêtir le pays.</a:t>
            </a: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Intuition en novembre 2017 au pieds de notre ND de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Poponguine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journées environnement, depuis 2018 avec Les Cours scolaire Mère Jean DIENG de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Dkr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E5D729A-BEFF-C84A-B687-B67647D984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626" y="109449"/>
            <a:ext cx="3164845" cy="3814948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FAE450A3-A68F-094D-9345-616792533270}"/>
              </a:ext>
            </a:extLst>
          </p:cNvPr>
          <p:cNvSpPr txBox="1"/>
          <p:nvPr/>
        </p:nvSpPr>
        <p:spPr>
          <a:xfrm>
            <a:off x="6287913" y="346848"/>
            <a:ext cx="29283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Spiritualité écologique par le recteur du sanctuaire marial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Popenguine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Dkr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Sénégal, devant l’union des religieuses et religieux 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9ACF675E-0900-D840-9A1D-81572CDB8955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5" r="32239" b="1"/>
          <a:stretch/>
        </p:blipFill>
        <p:spPr bwMode="auto">
          <a:xfrm>
            <a:off x="8993716" y="2147341"/>
            <a:ext cx="3379922" cy="34658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ABD4C0A0-B48D-A143-A54F-ACD99DE64714}"/>
              </a:ext>
            </a:extLst>
          </p:cNvPr>
          <p:cNvSpPr txBox="1"/>
          <p:nvPr/>
        </p:nvSpPr>
        <p:spPr>
          <a:xfrm>
            <a:off x="9204954" y="2266550"/>
            <a:ext cx="27160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Modèle du projet à réaliser pour récupération et valorisation d’eaux de pluies en RCA; réalisation  à Mauritanie  en 2020/FSCM</a:t>
            </a:r>
          </a:p>
        </p:txBody>
      </p:sp>
    </p:spTree>
    <p:extLst>
      <p:ext uri="{BB962C8B-B14F-4D97-AF65-F5344CB8AC3E}">
        <p14:creationId xmlns:p14="http://schemas.microsoft.com/office/powerpoint/2010/main" val="397922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38F603-EEB7-CE4F-AF0F-5D8C2F79E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7536"/>
            <a:ext cx="6656832" cy="3011424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Laudato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 en communion avec les diocèses:  « </a:t>
            </a:r>
            <a:r>
              <a:rPr lang="fr-F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planté un citronnier par Mgr Gueye évêque de </a:t>
            </a:r>
            <a:r>
              <a:rPr lang="fr-FR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Thies</a:t>
            </a:r>
            <a:r>
              <a:rPr lang="fr-F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symbole de témoin du jubilé 60 ans de la paroisse  St Joseph ouvrier de </a:t>
            </a:r>
            <a:r>
              <a:rPr lang="fr-FR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Richardtoll</a:t>
            </a:r>
            <a:r>
              <a:rPr lang="fr-F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(Sénégal) pour des générations avenirs 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»:  4-5mai 2024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3D79D3B-0569-0A44-9422-6FF0405F3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832" y="163714"/>
            <a:ext cx="5059680" cy="310299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073A6E0-39AB-F24F-A106-B5E6EA74A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66711"/>
            <a:ext cx="5143500" cy="3084576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C6125783-E575-2341-82A9-FC7D7B76C574}"/>
              </a:ext>
            </a:extLst>
          </p:cNvPr>
          <p:cNvSpPr txBox="1">
            <a:spLocks/>
          </p:cNvSpPr>
          <p:nvPr/>
        </p:nvSpPr>
        <p:spPr>
          <a:xfrm>
            <a:off x="4303776" y="3212459"/>
            <a:ext cx="4133088" cy="3474720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Laudato</a:t>
            </a:r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 en communion avec les autorités municipales  « </a:t>
            </a:r>
            <a:r>
              <a:rPr lang="fr-FR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planté un arbre au Cap </a:t>
            </a:r>
            <a:r>
              <a:rPr lang="fr-FR" sz="3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Skirring</a:t>
            </a:r>
            <a:r>
              <a:rPr lang="fr-FR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Casamance symbole de témoin de la prospérité de nouveau dispensaire des FSCM (Sénégal) 10 </a:t>
            </a:r>
            <a:r>
              <a:rPr lang="fr-FR" sz="3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fév</a:t>
            </a:r>
            <a:r>
              <a:rPr lang="fr-FR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10D68EB-44C9-EB49-927C-676D49E5F6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864" y="2852928"/>
            <a:ext cx="3755136" cy="3366215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C332F43E-0A28-6543-A3DC-58A4F1723BCF}"/>
              </a:ext>
            </a:extLst>
          </p:cNvPr>
          <p:cNvSpPr txBox="1"/>
          <p:nvPr/>
        </p:nvSpPr>
        <p:spPr>
          <a:xfrm>
            <a:off x="8948928" y="6166572"/>
            <a:ext cx="3332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Sr Thérèse Mbaye avec l’équipe d’action </a:t>
            </a:r>
            <a:r>
              <a:rPr lang="fr-FR" dirty="0" err="1"/>
              <a:t>Laudato</a:t>
            </a:r>
            <a:r>
              <a:rPr lang="fr-FR" dirty="0"/>
              <a:t> Si au Sénégal </a:t>
            </a:r>
          </a:p>
        </p:txBody>
      </p:sp>
    </p:spTree>
    <p:extLst>
      <p:ext uri="{BB962C8B-B14F-4D97-AF65-F5344CB8AC3E}">
        <p14:creationId xmlns:p14="http://schemas.microsoft.com/office/powerpoint/2010/main" val="32241015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1922</TotalTime>
  <Words>986</Words>
  <Application>Microsoft Macintosh PowerPoint</Application>
  <PresentationFormat>Grand écran</PresentationFormat>
  <Paragraphs>55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Symbol</vt:lpstr>
      <vt:lpstr>Times New Roman</vt:lpstr>
      <vt:lpstr>Tema di Office</vt:lpstr>
      <vt:lpstr>Présentation PowerPoint</vt:lpstr>
      <vt:lpstr>Présentation PowerPoint</vt:lpstr>
      <vt:lpstr>Présentation PowerPoint</vt:lpstr>
      <vt:lpstr>Présentation PowerPoint</vt:lpstr>
      <vt:lpstr>Laudato Si en communion avec les diocèses:  « planté un citronnier par Mgr Gueye évêque de Thies, symbole de témoin du jubilé 60 ans de la paroisse  St Joseph ouvrier de Richardtoll (Sénégal) pour des générations avenirs »:  4-5mai 2024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Catalina Hinojosa</dc:creator>
  <cp:lastModifiedBy>Utilisateur Microsoft Office</cp:lastModifiedBy>
  <cp:revision>67</cp:revision>
  <dcterms:created xsi:type="dcterms:W3CDTF">2021-11-27T12:02:45Z</dcterms:created>
  <dcterms:modified xsi:type="dcterms:W3CDTF">2024-06-10T08:52:09Z</dcterms:modified>
</cp:coreProperties>
</file>